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Lst>
  <p:notesMasterIdLst>
    <p:notesMasterId r:id="rId5"/>
  </p:notesMasterIdLst>
  <p:sldIdLst>
    <p:sldId id="256" r:id="rId4"/>
    <p:sldId id="262" r:id="rId6"/>
    <p:sldId id="290" r:id="rId7"/>
    <p:sldId id="288" r:id="rId8"/>
    <p:sldId id="293" r:id="rId9"/>
    <p:sldId id="300" r:id="rId10"/>
    <p:sldId id="301" r:id="rId11"/>
    <p:sldId id="299" r:id="rId12"/>
    <p:sldId id="294" r:id="rId13"/>
    <p:sldId id="295" r:id="rId14"/>
    <p:sldId id="296" r:id="rId15"/>
    <p:sldId id="297" r:id="rId16"/>
    <p:sldId id="278" r:id="rId17"/>
    <p:sldId id="279" r:id="rId18"/>
  </p:sldIdLst>
  <p:sldSz cx="12192000" cy="6858000"/>
  <p:notesSz cx="6858000" cy="9144000"/>
  <p:custDataLst>
    <p:tags r:id="rId2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0D6DF"/>
    <a:srgbClr val="24509B"/>
    <a:srgbClr val="F2B952"/>
    <a:srgbClr val="02B0B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662" autoAdjust="0"/>
    <p:restoredTop sz="94660"/>
  </p:normalViewPr>
  <p:slideViewPr>
    <p:cSldViewPr snapToGrid="0">
      <p:cViewPr varScale="1">
        <p:scale>
          <a:sx n="108" d="100"/>
          <a:sy n="108" d="100"/>
        </p:scale>
        <p:origin x="390"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 Type="http://schemas.openxmlformats.org/officeDocument/2006/relationships/slideMaster" Target="slideMasters/slideMaster2.xml"/><Relationship Id="rId22" Type="http://schemas.openxmlformats.org/officeDocument/2006/relationships/tags" Target="tags/tag2.xml"/><Relationship Id="rId21" Type="http://schemas.openxmlformats.org/officeDocument/2006/relationships/tableStyles" Target="tableStyles.xml"/><Relationship Id="rId20" Type="http://schemas.openxmlformats.org/officeDocument/2006/relationships/viewProps" Target="viewProps.xml"/><Relationship Id="rId2" Type="http://schemas.openxmlformats.org/officeDocument/2006/relationships/theme" Target="theme/theme1.xml"/><Relationship Id="rId19" Type="http://schemas.openxmlformats.org/officeDocument/2006/relationships/presProps" Target="presProps.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png>
</file>

<file path=ppt/media/image2.jpe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0E65EB4-F32E-4A0D-90B6-763132AF4402}"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3BE54EE-B3B7-4BB3-827B-F038AC64A9D1}"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3BE54EE-B3B7-4BB3-827B-F038AC64A9D1}"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3BE54EE-B3B7-4BB3-827B-F038AC64A9D1}"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3BE54EE-B3B7-4BB3-827B-F038AC64A9D1}"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3BE54EE-B3B7-4BB3-827B-F038AC64A9D1}"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7" name="矩形 6"/>
          <p:cNvSpPr/>
          <p:nvPr userDrawn="1"/>
        </p:nvSpPr>
        <p:spPr>
          <a:xfrm>
            <a:off x="1059542" y="943429"/>
            <a:ext cx="10072915" cy="4934858"/>
          </a:xfrm>
          <a:prstGeom prst="rect">
            <a:avLst/>
          </a:prstGeom>
          <a:solidFill>
            <a:schemeClr val="bg1">
              <a:alpha val="80000"/>
            </a:schemeClr>
          </a:solidFill>
          <a:ln w="101600">
            <a:solidFill>
              <a:schemeClr val="tx1"/>
            </a:solidFill>
          </a:ln>
          <a:effectLst>
            <a:outerShdw blurRad="50800" dist="241300" dir="228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userDrawn="1"/>
        </p:nvSpPr>
        <p:spPr>
          <a:xfrm>
            <a:off x="1400628" y="1268185"/>
            <a:ext cx="9390742" cy="4321629"/>
          </a:xfrm>
          <a:prstGeom prst="rect">
            <a:avLst/>
          </a:prstGeom>
          <a:noFill/>
          <a:ln w="38100">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 name="图片 9"/>
          <p:cNvPicPr>
            <a:picLocks noChangeAspect="1"/>
          </p:cNvPicPr>
          <p:nvPr userDrawn="1"/>
        </p:nvPicPr>
        <p:blipFill rotWithShape="1">
          <a:blip r:embed="rId2">
            <a:extLst>
              <a:ext uri="{28A0092B-C50C-407E-A947-70E740481C1C}">
                <a14:useLocalDpi xmlns:a14="http://schemas.microsoft.com/office/drawing/2010/main" val="0"/>
              </a:ext>
            </a:extLst>
          </a:blip>
          <a:srcRect t="74709" r="70655" b="2857"/>
          <a:stretch>
            <a:fillRect/>
          </a:stretch>
        </p:blipFill>
        <p:spPr>
          <a:xfrm>
            <a:off x="500741" y="4181195"/>
            <a:ext cx="2583544" cy="2640517"/>
          </a:xfrm>
          <a:prstGeom prst="rect">
            <a:avLst/>
          </a:prstGeom>
        </p:spPr>
      </p:pic>
      <p:pic>
        <p:nvPicPr>
          <p:cNvPr id="11" name="图片 10"/>
          <p:cNvPicPr>
            <a:picLocks noChangeAspect="1"/>
          </p:cNvPicPr>
          <p:nvPr userDrawn="1"/>
        </p:nvPicPr>
        <p:blipFill rotWithShape="1">
          <a:blip r:embed="rId2">
            <a:extLst>
              <a:ext uri="{28A0092B-C50C-407E-A947-70E740481C1C}">
                <a14:useLocalDpi xmlns:a14="http://schemas.microsoft.com/office/drawing/2010/main" val="0"/>
              </a:ext>
            </a:extLst>
          </a:blip>
          <a:srcRect t="74709" r="70655" b="2857"/>
          <a:stretch>
            <a:fillRect/>
          </a:stretch>
        </p:blipFill>
        <p:spPr>
          <a:xfrm>
            <a:off x="10076541" y="363288"/>
            <a:ext cx="1397002" cy="1427809"/>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Tm="5000">
        <p:fade/>
      </p:transition>
    </mc:Choice>
    <mc:Fallback>
      <p:transition spd="med"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11" name="矩形 10"/>
          <p:cNvSpPr/>
          <p:nvPr userDrawn="1"/>
        </p:nvSpPr>
        <p:spPr>
          <a:xfrm>
            <a:off x="1059542" y="943429"/>
            <a:ext cx="10072915" cy="4934858"/>
          </a:xfrm>
          <a:prstGeom prst="rect">
            <a:avLst/>
          </a:prstGeom>
          <a:solidFill>
            <a:schemeClr val="bg1">
              <a:alpha val="80000"/>
            </a:schemeClr>
          </a:solidFill>
          <a:ln w="101600">
            <a:solidFill>
              <a:schemeClr val="tx1"/>
            </a:solidFill>
          </a:ln>
          <a:effectLst>
            <a:outerShdw blurRad="50800" dist="241300" dir="228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userDrawn="1"/>
        </p:nvSpPr>
        <p:spPr>
          <a:xfrm>
            <a:off x="1400628" y="1268185"/>
            <a:ext cx="9390742" cy="4321629"/>
          </a:xfrm>
          <a:prstGeom prst="rect">
            <a:avLst/>
          </a:prstGeom>
          <a:noFill/>
          <a:ln w="38100">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3" name="图片 12"/>
          <p:cNvPicPr>
            <a:picLocks noChangeAspect="1"/>
          </p:cNvPicPr>
          <p:nvPr userDrawn="1"/>
        </p:nvPicPr>
        <p:blipFill rotWithShape="1">
          <a:blip r:embed="rId2">
            <a:extLst>
              <a:ext uri="{28A0092B-C50C-407E-A947-70E740481C1C}">
                <a14:useLocalDpi xmlns:a14="http://schemas.microsoft.com/office/drawing/2010/main" val="0"/>
              </a:ext>
            </a:extLst>
          </a:blip>
          <a:srcRect t="74709" r="70655" b="2857"/>
          <a:stretch>
            <a:fillRect/>
          </a:stretch>
        </p:blipFill>
        <p:spPr>
          <a:xfrm>
            <a:off x="500741" y="4181195"/>
            <a:ext cx="2583544" cy="2640517"/>
          </a:xfrm>
          <a:prstGeom prst="rect">
            <a:avLst/>
          </a:prstGeom>
        </p:spPr>
      </p:pic>
      <p:pic>
        <p:nvPicPr>
          <p:cNvPr id="14" name="图片 13"/>
          <p:cNvPicPr>
            <a:picLocks noChangeAspect="1"/>
          </p:cNvPicPr>
          <p:nvPr userDrawn="1"/>
        </p:nvPicPr>
        <p:blipFill rotWithShape="1">
          <a:blip r:embed="rId2">
            <a:extLst>
              <a:ext uri="{28A0092B-C50C-407E-A947-70E740481C1C}">
                <a14:useLocalDpi xmlns:a14="http://schemas.microsoft.com/office/drawing/2010/main" val="0"/>
              </a:ext>
            </a:extLst>
          </a:blip>
          <a:srcRect t="74709" r="70655" b="2857"/>
          <a:stretch>
            <a:fillRect/>
          </a:stretch>
        </p:blipFill>
        <p:spPr>
          <a:xfrm>
            <a:off x="10076541" y="363288"/>
            <a:ext cx="1397002" cy="1427809"/>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Tm="5000">
        <p:fade/>
      </p:transition>
    </mc:Choice>
    <mc:Fallback>
      <p:transition spd="med"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fade">
                                      <p:cBhvr>
                                        <p:cTn id="11" dur="500"/>
                                        <p:tgtEl>
                                          <p:spTgt spid="12"/>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500"/>
                                        <p:tgtEl>
                                          <p:spTgt spid="13"/>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竖排标题与文本">
    <p:spTree>
      <p:nvGrpSpPr>
        <p:cNvPr id="1" name=""/>
        <p:cNvGrpSpPr/>
        <p:nvPr/>
      </p:nvGrpSpPr>
      <p:grpSpPr>
        <a:xfrm>
          <a:off x="0" y="0"/>
          <a:ext cx="0" cy="0"/>
          <a:chOff x="0" y="0"/>
          <a:chExt cx="0" cy="0"/>
        </a:xfrm>
      </p:grpSpPr>
      <p:sp>
        <p:nvSpPr>
          <p:cNvPr id="10" name="矩形 9"/>
          <p:cNvSpPr/>
          <p:nvPr userDrawn="1"/>
        </p:nvSpPr>
        <p:spPr>
          <a:xfrm>
            <a:off x="1059542" y="943429"/>
            <a:ext cx="10072915" cy="4934858"/>
          </a:xfrm>
          <a:prstGeom prst="rect">
            <a:avLst/>
          </a:prstGeom>
          <a:solidFill>
            <a:schemeClr val="bg1">
              <a:alpha val="80000"/>
            </a:schemeClr>
          </a:solidFill>
          <a:ln w="101600">
            <a:solidFill>
              <a:schemeClr val="tx1"/>
            </a:solidFill>
          </a:ln>
          <a:effectLst>
            <a:outerShdw blurRad="50800" dist="241300" dir="228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p:cNvPicPr>
            <a:picLocks noChangeAspect="1"/>
          </p:cNvPicPr>
          <p:nvPr userDrawn="1"/>
        </p:nvPicPr>
        <p:blipFill rotWithShape="1">
          <a:blip r:embed="rId2">
            <a:extLst>
              <a:ext uri="{28A0092B-C50C-407E-A947-70E740481C1C}">
                <a14:useLocalDpi xmlns:a14="http://schemas.microsoft.com/office/drawing/2010/main" val="0"/>
              </a:ext>
            </a:extLst>
          </a:blip>
          <a:srcRect t="74709" r="70655" b="2857"/>
          <a:stretch>
            <a:fillRect/>
          </a:stretch>
        </p:blipFill>
        <p:spPr>
          <a:xfrm>
            <a:off x="291735" y="4181195"/>
            <a:ext cx="2583544" cy="2640517"/>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Tm="5000">
        <p:fade/>
      </p:transition>
    </mc:Choice>
    <mc:Fallback>
      <p:transition spd="med"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7" name="矩形 6"/>
          <p:cNvSpPr/>
          <p:nvPr userDrawn="1"/>
        </p:nvSpPr>
        <p:spPr>
          <a:xfrm>
            <a:off x="1059542" y="943429"/>
            <a:ext cx="10072915" cy="4934858"/>
          </a:xfrm>
          <a:prstGeom prst="rect">
            <a:avLst/>
          </a:prstGeom>
          <a:solidFill>
            <a:schemeClr val="bg1">
              <a:alpha val="80000"/>
            </a:schemeClr>
          </a:solidFill>
          <a:ln w="101600">
            <a:solidFill>
              <a:schemeClr val="tx1"/>
            </a:solidFill>
          </a:ln>
          <a:effectLst>
            <a:outerShdw blurRad="50800" dist="241300" dir="228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userDrawn="1"/>
        </p:nvSpPr>
        <p:spPr>
          <a:xfrm>
            <a:off x="1400628" y="1268185"/>
            <a:ext cx="9390742" cy="4321629"/>
          </a:xfrm>
          <a:prstGeom prst="rect">
            <a:avLst/>
          </a:prstGeom>
          <a:noFill/>
          <a:ln w="38100">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 name="图片 9"/>
          <p:cNvPicPr>
            <a:picLocks noChangeAspect="1"/>
          </p:cNvPicPr>
          <p:nvPr userDrawn="1"/>
        </p:nvPicPr>
        <p:blipFill rotWithShape="1">
          <a:blip r:embed="rId2">
            <a:extLst>
              <a:ext uri="{28A0092B-C50C-407E-A947-70E740481C1C}">
                <a14:useLocalDpi xmlns:a14="http://schemas.microsoft.com/office/drawing/2010/main" val="0"/>
              </a:ext>
            </a:extLst>
          </a:blip>
          <a:srcRect t="74709" r="70655" b="2857"/>
          <a:stretch>
            <a:fillRect/>
          </a:stretch>
        </p:blipFill>
        <p:spPr>
          <a:xfrm>
            <a:off x="500741" y="4181195"/>
            <a:ext cx="2583544" cy="2640517"/>
          </a:xfrm>
          <a:prstGeom prst="rect">
            <a:avLst/>
          </a:prstGeom>
        </p:spPr>
      </p:pic>
      <p:pic>
        <p:nvPicPr>
          <p:cNvPr id="11" name="图片 10"/>
          <p:cNvPicPr>
            <a:picLocks noChangeAspect="1"/>
          </p:cNvPicPr>
          <p:nvPr userDrawn="1"/>
        </p:nvPicPr>
        <p:blipFill rotWithShape="1">
          <a:blip r:embed="rId2">
            <a:extLst>
              <a:ext uri="{28A0092B-C50C-407E-A947-70E740481C1C}">
                <a14:useLocalDpi xmlns:a14="http://schemas.microsoft.com/office/drawing/2010/main" val="0"/>
              </a:ext>
            </a:extLst>
          </a:blip>
          <a:srcRect t="74709" r="70655" b="2857"/>
          <a:stretch>
            <a:fillRect/>
          </a:stretch>
        </p:blipFill>
        <p:spPr>
          <a:xfrm>
            <a:off x="10076541" y="363288"/>
            <a:ext cx="1397002" cy="1427809"/>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Tm="5000">
        <p:fade/>
      </p:transition>
    </mc:Choice>
    <mc:Fallback>
      <p:transition spd="med"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P spid="8" grpId="0" bldLvl="0" animBg="1"/>
    </p:bld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17" name="矩形 16"/>
          <p:cNvSpPr/>
          <p:nvPr userDrawn="1"/>
        </p:nvSpPr>
        <p:spPr>
          <a:xfrm>
            <a:off x="4598126" y="943429"/>
            <a:ext cx="6534331" cy="4934858"/>
          </a:xfrm>
          <a:prstGeom prst="rect">
            <a:avLst/>
          </a:prstGeom>
          <a:solidFill>
            <a:schemeClr val="bg1">
              <a:alpha val="80000"/>
            </a:schemeClr>
          </a:solidFill>
          <a:ln w="101600">
            <a:solidFill>
              <a:schemeClr val="tx1"/>
            </a:solidFill>
          </a:ln>
          <a:effectLst>
            <a:outerShdw blurRad="50800" dist="241300" dir="228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endParaRPr lang="zh-CN" altLang="en-US"/>
          </a:p>
        </p:txBody>
      </p:sp>
      <p:pic>
        <p:nvPicPr>
          <p:cNvPr id="13" name="图片 12"/>
          <p:cNvPicPr>
            <a:picLocks noChangeAspect="1"/>
          </p:cNvPicPr>
          <p:nvPr userDrawn="1"/>
        </p:nvPicPr>
        <p:blipFill rotWithShape="1">
          <a:blip r:embed="rId2">
            <a:extLst>
              <a:ext uri="{28A0092B-C50C-407E-A947-70E740481C1C}">
                <a14:useLocalDpi xmlns:a14="http://schemas.microsoft.com/office/drawing/2010/main" val="0"/>
              </a:ext>
            </a:extLst>
          </a:blip>
          <a:srcRect t="74709" r="70655" b="2857"/>
          <a:stretch>
            <a:fillRect/>
          </a:stretch>
        </p:blipFill>
        <p:spPr>
          <a:xfrm>
            <a:off x="3442792" y="4233533"/>
            <a:ext cx="1397002" cy="1427809"/>
          </a:xfrm>
          <a:prstGeom prst="rect">
            <a:avLst/>
          </a:prstGeom>
        </p:spPr>
      </p:pic>
      <p:pic>
        <p:nvPicPr>
          <p:cNvPr id="12" name="图片 11"/>
          <p:cNvPicPr>
            <a:picLocks noChangeAspect="1"/>
          </p:cNvPicPr>
          <p:nvPr userDrawn="1"/>
        </p:nvPicPr>
        <p:blipFill rotWithShape="1">
          <a:blip r:embed="rId2">
            <a:extLst>
              <a:ext uri="{28A0092B-C50C-407E-A947-70E740481C1C}">
                <a14:useLocalDpi xmlns:a14="http://schemas.microsoft.com/office/drawing/2010/main" val="0"/>
              </a:ext>
            </a:extLst>
          </a:blip>
          <a:srcRect t="74709" r="70655" b="2857"/>
          <a:stretch>
            <a:fillRect/>
          </a:stretch>
        </p:blipFill>
        <p:spPr>
          <a:xfrm>
            <a:off x="464456" y="0"/>
            <a:ext cx="2583544" cy="2640517"/>
          </a:xfrm>
          <a:prstGeom prst="rect">
            <a:avLst/>
          </a:prstGeom>
        </p:spPr>
      </p:pic>
      <p:cxnSp>
        <p:nvCxnSpPr>
          <p:cNvPr id="20" name="直接连接符 19"/>
          <p:cNvCxnSpPr/>
          <p:nvPr userDrawn="1"/>
        </p:nvCxnSpPr>
        <p:spPr>
          <a:xfrm>
            <a:off x="5016137" y="1482634"/>
            <a:ext cx="0" cy="3892731"/>
          </a:xfrm>
          <a:prstGeom prst="line">
            <a:avLst/>
          </a:prstGeom>
          <a:noFill/>
          <a:ln w="38100">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cxnSp>
    </p:spTree>
  </p:cSld>
  <p:clrMapOvr>
    <a:masterClrMapping/>
  </p:clrMapOvr>
  <mc:AlternateContent xmlns:mc="http://schemas.openxmlformats.org/markup-compatibility/2006">
    <mc:Choice xmlns:p14="http://schemas.microsoft.com/office/powerpoint/2010/main" Requires="p14">
      <p:transition spd="med" p14:dur="700" advTm="5000">
        <p:fade/>
      </p:transition>
    </mc:Choice>
    <mc:Fallback>
      <p:transition spd="med"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500"/>
                                        <p:tgtEl>
                                          <p:spTgt spid="13"/>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bldLvl="0" animBg="1"/>
    </p:bld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标题和内容">
    <p:spTree>
      <p:nvGrpSpPr>
        <p:cNvPr id="1" name=""/>
        <p:cNvGrpSpPr/>
        <p:nvPr/>
      </p:nvGrpSpPr>
      <p:grpSpPr>
        <a:xfrm>
          <a:off x="0" y="0"/>
          <a:ext cx="0" cy="0"/>
          <a:chOff x="0" y="0"/>
          <a:chExt cx="0" cy="0"/>
        </a:xfrm>
      </p:grpSpPr>
      <p:sp>
        <p:nvSpPr>
          <p:cNvPr id="17" name="矩形 16"/>
          <p:cNvSpPr/>
          <p:nvPr userDrawn="1"/>
        </p:nvSpPr>
        <p:spPr>
          <a:xfrm>
            <a:off x="985334" y="943429"/>
            <a:ext cx="6534331" cy="4934858"/>
          </a:xfrm>
          <a:prstGeom prst="rect">
            <a:avLst/>
          </a:prstGeom>
          <a:solidFill>
            <a:schemeClr val="bg1">
              <a:alpha val="80000"/>
            </a:schemeClr>
          </a:solidFill>
          <a:ln w="101600">
            <a:solidFill>
              <a:schemeClr val="tx1"/>
            </a:solidFill>
          </a:ln>
          <a:effectLst>
            <a:outerShdw blurRad="50800" dist="241300" dir="228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endParaRPr lang="zh-CN" altLang="en-US"/>
          </a:p>
        </p:txBody>
      </p:sp>
      <p:pic>
        <p:nvPicPr>
          <p:cNvPr id="13" name="图片 12"/>
          <p:cNvPicPr>
            <a:picLocks noChangeAspect="1"/>
          </p:cNvPicPr>
          <p:nvPr userDrawn="1"/>
        </p:nvPicPr>
        <p:blipFill rotWithShape="1">
          <a:blip r:embed="rId2">
            <a:extLst>
              <a:ext uri="{28A0092B-C50C-407E-A947-70E740481C1C}">
                <a14:useLocalDpi xmlns:a14="http://schemas.microsoft.com/office/drawing/2010/main" val="0"/>
              </a:ext>
            </a:extLst>
          </a:blip>
          <a:srcRect t="74709" r="70655" b="2857"/>
          <a:stretch>
            <a:fillRect/>
          </a:stretch>
        </p:blipFill>
        <p:spPr>
          <a:xfrm>
            <a:off x="8466186" y="4661460"/>
            <a:ext cx="1397002" cy="1427809"/>
          </a:xfrm>
          <a:prstGeom prst="rect">
            <a:avLst/>
          </a:prstGeom>
        </p:spPr>
      </p:pic>
      <p:pic>
        <p:nvPicPr>
          <p:cNvPr id="12" name="图片 11"/>
          <p:cNvPicPr>
            <a:picLocks noChangeAspect="1"/>
          </p:cNvPicPr>
          <p:nvPr userDrawn="1"/>
        </p:nvPicPr>
        <p:blipFill rotWithShape="1">
          <a:blip r:embed="rId2">
            <a:extLst>
              <a:ext uri="{28A0092B-C50C-407E-A947-70E740481C1C}">
                <a14:useLocalDpi xmlns:a14="http://schemas.microsoft.com/office/drawing/2010/main" val="0"/>
              </a:ext>
            </a:extLst>
          </a:blip>
          <a:srcRect t="74709" r="70655" b="2857"/>
          <a:stretch>
            <a:fillRect/>
          </a:stretch>
        </p:blipFill>
        <p:spPr>
          <a:xfrm>
            <a:off x="9608456" y="0"/>
            <a:ext cx="2583544" cy="2640517"/>
          </a:xfrm>
          <a:prstGeom prst="rect">
            <a:avLst/>
          </a:prstGeom>
        </p:spPr>
      </p:pic>
      <p:cxnSp>
        <p:nvCxnSpPr>
          <p:cNvPr id="20" name="直接连接符 19"/>
          <p:cNvCxnSpPr/>
          <p:nvPr userDrawn="1"/>
        </p:nvCxnSpPr>
        <p:spPr>
          <a:xfrm>
            <a:off x="7164065" y="1482634"/>
            <a:ext cx="0" cy="3892731"/>
          </a:xfrm>
          <a:prstGeom prst="line">
            <a:avLst/>
          </a:prstGeom>
          <a:noFill/>
          <a:ln w="38100">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cxnSp>
    </p:spTree>
  </p:cSld>
  <p:clrMapOvr>
    <a:masterClrMapping/>
  </p:clrMapOvr>
  <mc:AlternateContent xmlns:mc="http://schemas.openxmlformats.org/markup-compatibility/2006">
    <mc:Choice xmlns:p14="http://schemas.microsoft.com/office/powerpoint/2010/main" Requires="p14">
      <p:transition spd="med" p14:dur="700" advTm="5000">
        <p:fade/>
      </p:transition>
    </mc:Choice>
    <mc:Fallback>
      <p:transition spd="med"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500"/>
                                        <p:tgtEl>
                                          <p:spTgt spid="13"/>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bldLvl="0" animBg="1"/>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标题和内容">
    <p:spTree>
      <p:nvGrpSpPr>
        <p:cNvPr id="1" name=""/>
        <p:cNvGrpSpPr/>
        <p:nvPr/>
      </p:nvGrpSpPr>
      <p:grpSpPr>
        <a:xfrm>
          <a:off x="0" y="0"/>
          <a:ext cx="0" cy="0"/>
          <a:chOff x="0" y="0"/>
          <a:chExt cx="0" cy="0"/>
        </a:xfrm>
      </p:grpSpPr>
      <p:pic>
        <p:nvPicPr>
          <p:cNvPr id="12" name="图片 11"/>
          <p:cNvPicPr>
            <a:picLocks noChangeAspect="1"/>
          </p:cNvPicPr>
          <p:nvPr userDrawn="1"/>
        </p:nvPicPr>
        <p:blipFill rotWithShape="1">
          <a:blip r:embed="rId2">
            <a:extLst>
              <a:ext uri="{28A0092B-C50C-407E-A947-70E740481C1C}">
                <a14:useLocalDpi xmlns:a14="http://schemas.microsoft.com/office/drawing/2010/main" val="0"/>
              </a:ext>
            </a:extLst>
          </a:blip>
          <a:srcRect t="74709" r="70655" b="2857"/>
          <a:stretch>
            <a:fillRect/>
          </a:stretch>
        </p:blipFill>
        <p:spPr>
          <a:xfrm>
            <a:off x="464456" y="0"/>
            <a:ext cx="2583544" cy="2640517"/>
          </a:xfrm>
          <a:prstGeom prst="rect">
            <a:avLst/>
          </a:prstGeom>
        </p:spPr>
      </p:pic>
      <p:sp>
        <p:nvSpPr>
          <p:cNvPr id="9" name="矩形 8"/>
          <p:cNvSpPr/>
          <p:nvPr userDrawn="1"/>
        </p:nvSpPr>
        <p:spPr>
          <a:xfrm>
            <a:off x="4598126" y="943429"/>
            <a:ext cx="6534331" cy="4934858"/>
          </a:xfrm>
          <a:prstGeom prst="rect">
            <a:avLst/>
          </a:prstGeom>
          <a:solidFill>
            <a:schemeClr val="bg1">
              <a:alpha val="80000"/>
            </a:schemeClr>
          </a:solidFill>
          <a:ln w="101600">
            <a:solidFill>
              <a:schemeClr val="tx1"/>
            </a:solidFill>
          </a:ln>
          <a:effectLst>
            <a:outerShdw blurRad="50800" dist="241300" dir="228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endParaRPr lang="zh-CN" altLang="en-US"/>
          </a:p>
        </p:txBody>
      </p:sp>
      <p:cxnSp>
        <p:nvCxnSpPr>
          <p:cNvPr id="10" name="直接连接符 9"/>
          <p:cNvCxnSpPr/>
          <p:nvPr userDrawn="1"/>
        </p:nvCxnSpPr>
        <p:spPr>
          <a:xfrm>
            <a:off x="5016137" y="1482634"/>
            <a:ext cx="0" cy="3892731"/>
          </a:xfrm>
          <a:prstGeom prst="line">
            <a:avLst/>
          </a:prstGeom>
          <a:noFill/>
          <a:ln w="38100">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cxnSp>
      <p:pic>
        <p:nvPicPr>
          <p:cNvPr id="13" name="图片 12"/>
          <p:cNvPicPr>
            <a:picLocks noChangeAspect="1"/>
          </p:cNvPicPr>
          <p:nvPr userDrawn="1"/>
        </p:nvPicPr>
        <p:blipFill rotWithShape="1">
          <a:blip r:embed="rId2">
            <a:extLst>
              <a:ext uri="{28A0092B-C50C-407E-A947-70E740481C1C}">
                <a14:useLocalDpi xmlns:a14="http://schemas.microsoft.com/office/drawing/2010/main" val="0"/>
              </a:ext>
            </a:extLst>
          </a:blip>
          <a:srcRect t="74709" r="70655" b="2857"/>
          <a:stretch>
            <a:fillRect/>
          </a:stretch>
        </p:blipFill>
        <p:spPr>
          <a:xfrm>
            <a:off x="3442792" y="4233533"/>
            <a:ext cx="1397002" cy="1427809"/>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Tm="5000">
        <p:fade/>
      </p:transition>
    </mc:Choice>
    <mc:Fallback>
      <p:transition spd="med"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fade">
                                      <p:cBhvr>
                                        <p:cTn id="11" dur="500"/>
                                        <p:tgtEl>
                                          <p:spTgt spid="10"/>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fade">
                                      <p:cBhvr>
                                        <p:cTn id="15" dur="500"/>
                                        <p:tgtEl>
                                          <p:spTgt spid="12"/>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fade">
                                      <p:cBhvr>
                                        <p:cTn id="19"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ldLvl="0" animBg="1"/>
    </p:bld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
        <p:nvSpPr>
          <p:cNvPr id="10" name="矩形 9"/>
          <p:cNvSpPr>
            <a:spLocks noChangeAspect="1"/>
          </p:cNvSpPr>
          <p:nvPr userDrawn="1"/>
        </p:nvSpPr>
        <p:spPr>
          <a:xfrm>
            <a:off x="4234355" y="1574740"/>
            <a:ext cx="3723288" cy="3722728"/>
          </a:xfrm>
          <a:prstGeom prst="rect">
            <a:avLst/>
          </a:prstGeom>
          <a:solidFill>
            <a:schemeClr val="bg1">
              <a:alpha val="80000"/>
            </a:schemeClr>
          </a:solidFill>
          <a:ln w="101600">
            <a:solidFill>
              <a:schemeClr val="tx1"/>
            </a:solidFill>
          </a:ln>
          <a:effectLst>
            <a:outerShdw blurRad="50800" dist="241300" dir="228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userDrawn="1"/>
        </p:nvSpPr>
        <p:spPr>
          <a:xfrm>
            <a:off x="4508769" y="1848504"/>
            <a:ext cx="3174459" cy="3175200"/>
          </a:xfrm>
          <a:prstGeom prst="rect">
            <a:avLst/>
          </a:prstGeom>
          <a:solidFill>
            <a:schemeClr val="bg1">
              <a:alpha val="80000"/>
            </a:schemeClr>
          </a:solidFill>
          <a:ln w="38100">
            <a:solidFill>
              <a:schemeClr val="tx1"/>
            </a:solidFill>
            <a:prstDash val="sysDash"/>
          </a:ln>
          <a:effectLst>
            <a:outerShdw blurRad="508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2" name="图片 11"/>
          <p:cNvPicPr>
            <a:picLocks noChangeAspect="1"/>
          </p:cNvPicPr>
          <p:nvPr userDrawn="1"/>
        </p:nvPicPr>
        <p:blipFill rotWithShape="1">
          <a:blip r:embed="rId2">
            <a:extLst>
              <a:ext uri="{28A0092B-C50C-407E-A947-70E740481C1C}">
                <a14:useLocalDpi xmlns:a14="http://schemas.microsoft.com/office/drawing/2010/main" val="0"/>
              </a:ext>
            </a:extLst>
          </a:blip>
          <a:srcRect t="74709" r="70655" b="2857"/>
          <a:stretch>
            <a:fillRect/>
          </a:stretch>
        </p:blipFill>
        <p:spPr>
          <a:xfrm>
            <a:off x="856342" y="4217483"/>
            <a:ext cx="2583544" cy="2640517"/>
          </a:xfrm>
          <a:prstGeom prst="rect">
            <a:avLst/>
          </a:prstGeom>
        </p:spPr>
      </p:pic>
      <p:pic>
        <p:nvPicPr>
          <p:cNvPr id="13" name="图片 12"/>
          <p:cNvPicPr>
            <a:picLocks noChangeAspect="1"/>
          </p:cNvPicPr>
          <p:nvPr userDrawn="1"/>
        </p:nvPicPr>
        <p:blipFill rotWithShape="1">
          <a:blip r:embed="rId2">
            <a:extLst>
              <a:ext uri="{28A0092B-C50C-407E-A947-70E740481C1C}">
                <a14:useLocalDpi xmlns:a14="http://schemas.microsoft.com/office/drawing/2010/main" val="0"/>
              </a:ext>
            </a:extLst>
          </a:blip>
          <a:srcRect t="74709" r="70655" b="2857"/>
          <a:stretch>
            <a:fillRect/>
          </a:stretch>
        </p:blipFill>
        <p:spPr>
          <a:xfrm>
            <a:off x="10076541" y="363288"/>
            <a:ext cx="1397002" cy="1427809"/>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Tm="5000">
        <p:fade/>
      </p:transition>
    </mc:Choice>
    <mc:Fallback>
      <p:transition spd="med"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500"/>
                                        <p:tgtEl>
                                          <p:spTgt spid="11"/>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fade">
                                      <p:cBhvr>
                                        <p:cTn id="15" dur="500"/>
                                        <p:tgtEl>
                                          <p:spTgt spid="12"/>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fade">
                                      <p:cBhvr>
                                        <p:cTn id="19"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ldLvl="0" animBg="1"/>
      <p:bldP spid="11" grpId="0" bldLvl="0" animBg="1"/>
    </p:bld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
        <p:nvSpPr>
          <p:cNvPr id="11" name="矩形 10"/>
          <p:cNvSpPr/>
          <p:nvPr userDrawn="1"/>
        </p:nvSpPr>
        <p:spPr>
          <a:xfrm>
            <a:off x="1059542" y="943429"/>
            <a:ext cx="10072915" cy="4934858"/>
          </a:xfrm>
          <a:prstGeom prst="rect">
            <a:avLst/>
          </a:prstGeom>
          <a:solidFill>
            <a:schemeClr val="bg1">
              <a:alpha val="80000"/>
            </a:schemeClr>
          </a:solidFill>
          <a:ln w="101600">
            <a:solidFill>
              <a:schemeClr val="tx1"/>
            </a:solidFill>
          </a:ln>
          <a:effectLst>
            <a:outerShdw blurRad="50800" dist="241300" dir="228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3" name="图片 12"/>
          <p:cNvPicPr>
            <a:picLocks noChangeAspect="1"/>
          </p:cNvPicPr>
          <p:nvPr userDrawn="1"/>
        </p:nvPicPr>
        <p:blipFill rotWithShape="1">
          <a:blip r:embed="rId2">
            <a:extLst>
              <a:ext uri="{28A0092B-C50C-407E-A947-70E740481C1C}">
                <a14:useLocalDpi xmlns:a14="http://schemas.microsoft.com/office/drawing/2010/main" val="0"/>
              </a:ext>
            </a:extLst>
          </a:blip>
          <a:srcRect t="74709" r="70655" b="2857"/>
          <a:stretch>
            <a:fillRect/>
          </a:stretch>
        </p:blipFill>
        <p:spPr>
          <a:xfrm>
            <a:off x="500741" y="4181195"/>
            <a:ext cx="2583544" cy="2640517"/>
          </a:xfrm>
          <a:prstGeom prst="rect">
            <a:avLst/>
          </a:prstGeom>
        </p:spPr>
      </p:pic>
      <p:pic>
        <p:nvPicPr>
          <p:cNvPr id="14" name="图片 13"/>
          <p:cNvPicPr>
            <a:picLocks noChangeAspect="1"/>
          </p:cNvPicPr>
          <p:nvPr userDrawn="1"/>
        </p:nvPicPr>
        <p:blipFill rotWithShape="1">
          <a:blip r:embed="rId2">
            <a:extLst>
              <a:ext uri="{28A0092B-C50C-407E-A947-70E740481C1C}">
                <a14:useLocalDpi xmlns:a14="http://schemas.microsoft.com/office/drawing/2010/main" val="0"/>
              </a:ext>
            </a:extLst>
          </a:blip>
          <a:srcRect t="74709" r="70655" b="2857"/>
          <a:stretch>
            <a:fillRect/>
          </a:stretch>
        </p:blipFill>
        <p:spPr>
          <a:xfrm>
            <a:off x="10076541" y="363288"/>
            <a:ext cx="1397002" cy="1427809"/>
          </a:xfrm>
          <a:prstGeom prst="rect">
            <a:avLst/>
          </a:prstGeom>
        </p:spPr>
      </p:pic>
      <p:sp>
        <p:nvSpPr>
          <p:cNvPr id="15" name="矩形: 圆角 14"/>
          <p:cNvSpPr/>
          <p:nvPr userDrawn="1"/>
        </p:nvSpPr>
        <p:spPr>
          <a:xfrm>
            <a:off x="1580606" y="666206"/>
            <a:ext cx="2913017" cy="561703"/>
          </a:xfrm>
          <a:prstGeom prst="roundRect">
            <a:avLst>
              <a:gd name="adj" fmla="val 50000"/>
            </a:avLst>
          </a:prstGeom>
          <a:solidFill>
            <a:schemeClr val="bg1"/>
          </a:solidFill>
          <a:ln w="63500">
            <a:solidFill>
              <a:schemeClr val="tx1"/>
            </a:solidFill>
          </a:ln>
          <a:effectLst>
            <a:outerShdw blurRad="50800" dist="241300" dir="228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advTm="5000">
        <p:fade/>
      </p:transition>
    </mc:Choice>
    <mc:Fallback>
      <p:transition spd="med"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5"/>
                                        </p:tgtEl>
                                        <p:attrNameLst>
                                          <p:attrName>style.visibility</p:attrName>
                                        </p:attrNameLst>
                                      </p:cBhvr>
                                      <p:to>
                                        <p:strVal val="visible"/>
                                      </p:to>
                                    </p:set>
                                    <p:animEffect transition="in" filter="fade">
                                      <p:cBhvr>
                                        <p:cTn id="11" dur="500"/>
                                        <p:tgtEl>
                                          <p:spTgt spid="15"/>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500"/>
                                        <p:tgtEl>
                                          <p:spTgt spid="13"/>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ldLvl="0" animBg="1"/>
      <p:bldP spid="15" grpId="0" bldLvl="0" animBg="1"/>
    </p:bld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sp>
        <p:nvSpPr>
          <p:cNvPr id="13" name="矩形 12"/>
          <p:cNvSpPr/>
          <p:nvPr userDrawn="1"/>
        </p:nvSpPr>
        <p:spPr>
          <a:xfrm>
            <a:off x="1059542" y="943429"/>
            <a:ext cx="10072915" cy="4934858"/>
          </a:xfrm>
          <a:prstGeom prst="rect">
            <a:avLst/>
          </a:prstGeom>
          <a:solidFill>
            <a:schemeClr val="bg1">
              <a:alpha val="80000"/>
            </a:schemeClr>
          </a:solidFill>
          <a:ln w="101600">
            <a:solidFill>
              <a:schemeClr val="tx1"/>
            </a:solidFill>
          </a:ln>
          <a:effectLst>
            <a:outerShdw blurRad="50800" dist="241300" dir="228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4" name="图片 13"/>
          <p:cNvPicPr>
            <a:picLocks noChangeAspect="1"/>
          </p:cNvPicPr>
          <p:nvPr userDrawn="1"/>
        </p:nvPicPr>
        <p:blipFill rotWithShape="1">
          <a:blip r:embed="rId2">
            <a:extLst>
              <a:ext uri="{28A0092B-C50C-407E-A947-70E740481C1C}">
                <a14:useLocalDpi xmlns:a14="http://schemas.microsoft.com/office/drawing/2010/main" val="0"/>
              </a:ext>
            </a:extLst>
          </a:blip>
          <a:srcRect t="74709" r="70655" b="2857"/>
          <a:stretch>
            <a:fillRect/>
          </a:stretch>
        </p:blipFill>
        <p:spPr>
          <a:xfrm>
            <a:off x="9608456" y="4181195"/>
            <a:ext cx="2583544" cy="2640517"/>
          </a:xfrm>
          <a:prstGeom prst="rect">
            <a:avLst/>
          </a:prstGeom>
        </p:spPr>
      </p:pic>
      <p:pic>
        <p:nvPicPr>
          <p:cNvPr id="15" name="图片 14"/>
          <p:cNvPicPr>
            <a:picLocks noChangeAspect="1"/>
          </p:cNvPicPr>
          <p:nvPr userDrawn="1"/>
        </p:nvPicPr>
        <p:blipFill rotWithShape="1">
          <a:blip r:embed="rId2">
            <a:extLst>
              <a:ext uri="{28A0092B-C50C-407E-A947-70E740481C1C}">
                <a14:useLocalDpi xmlns:a14="http://schemas.microsoft.com/office/drawing/2010/main" val="0"/>
              </a:ext>
            </a:extLst>
          </a:blip>
          <a:srcRect t="74709" r="70655" b="2857"/>
          <a:stretch>
            <a:fillRect/>
          </a:stretch>
        </p:blipFill>
        <p:spPr>
          <a:xfrm>
            <a:off x="512357" y="363288"/>
            <a:ext cx="1397002" cy="1427809"/>
          </a:xfrm>
          <a:prstGeom prst="rect">
            <a:avLst/>
          </a:prstGeom>
        </p:spPr>
      </p:pic>
      <p:sp>
        <p:nvSpPr>
          <p:cNvPr id="16" name="矩形: 圆角 15"/>
          <p:cNvSpPr/>
          <p:nvPr userDrawn="1"/>
        </p:nvSpPr>
        <p:spPr>
          <a:xfrm>
            <a:off x="7776753" y="666206"/>
            <a:ext cx="2913017" cy="561703"/>
          </a:xfrm>
          <a:prstGeom prst="roundRect">
            <a:avLst>
              <a:gd name="adj" fmla="val 50000"/>
            </a:avLst>
          </a:prstGeom>
          <a:solidFill>
            <a:schemeClr val="bg1"/>
          </a:solidFill>
          <a:ln w="63500">
            <a:solidFill>
              <a:schemeClr val="tx1"/>
            </a:solidFill>
          </a:ln>
          <a:effectLst>
            <a:outerShdw blurRad="50800" dist="241300" dir="228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advTm="5000">
        <p:fade/>
      </p:transition>
    </mc:Choice>
    <mc:Fallback>
      <p:transition spd="med"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6"/>
                                        </p:tgtEl>
                                        <p:attrNameLst>
                                          <p:attrName>style.visibility</p:attrName>
                                        </p:attrNameLst>
                                      </p:cBhvr>
                                      <p:to>
                                        <p:strVal val="visible"/>
                                      </p:to>
                                    </p:set>
                                    <p:animEffect transition="in" filter="fade">
                                      <p:cBhvr>
                                        <p:cTn id="11" dur="500"/>
                                        <p:tgtEl>
                                          <p:spTgt spid="16"/>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fade">
                                      <p:cBhvr>
                                        <p:cTn id="15" dur="500"/>
                                        <p:tgtEl>
                                          <p:spTgt spid="14"/>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ldLvl="0" animBg="1"/>
      <p:bldP spid="16" grpId="0" bldLvl="0" animBg="1"/>
    </p:bld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9" name="矩形 8"/>
          <p:cNvSpPr/>
          <p:nvPr userDrawn="1"/>
        </p:nvSpPr>
        <p:spPr>
          <a:xfrm>
            <a:off x="6096000" y="943429"/>
            <a:ext cx="5036457" cy="4934858"/>
          </a:xfrm>
          <a:prstGeom prst="rect">
            <a:avLst/>
          </a:prstGeom>
          <a:solidFill>
            <a:schemeClr val="bg1">
              <a:alpha val="80000"/>
            </a:schemeClr>
          </a:solidFill>
          <a:ln w="101600">
            <a:solidFill>
              <a:schemeClr val="tx1"/>
            </a:solidFill>
          </a:ln>
          <a:effectLst>
            <a:outerShdw blurRad="50800" dist="241300" dir="228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 name="图片 9"/>
          <p:cNvPicPr>
            <a:picLocks noChangeAspect="1"/>
          </p:cNvPicPr>
          <p:nvPr userDrawn="1"/>
        </p:nvPicPr>
        <p:blipFill rotWithShape="1">
          <a:blip r:embed="rId2">
            <a:extLst>
              <a:ext uri="{28A0092B-C50C-407E-A947-70E740481C1C}">
                <a14:useLocalDpi xmlns:a14="http://schemas.microsoft.com/office/drawing/2010/main" val="0"/>
              </a:ext>
            </a:extLst>
          </a:blip>
          <a:srcRect t="74709" r="70655" b="2857"/>
          <a:stretch>
            <a:fillRect/>
          </a:stretch>
        </p:blipFill>
        <p:spPr>
          <a:xfrm>
            <a:off x="9608456" y="4181195"/>
            <a:ext cx="2583544" cy="2640517"/>
          </a:xfrm>
          <a:prstGeom prst="rect">
            <a:avLst/>
          </a:prstGeom>
        </p:spPr>
      </p:pic>
      <p:pic>
        <p:nvPicPr>
          <p:cNvPr id="11" name="图片 10"/>
          <p:cNvPicPr>
            <a:picLocks noChangeAspect="1"/>
          </p:cNvPicPr>
          <p:nvPr userDrawn="1"/>
        </p:nvPicPr>
        <p:blipFill rotWithShape="1">
          <a:blip r:embed="rId2">
            <a:extLst>
              <a:ext uri="{28A0092B-C50C-407E-A947-70E740481C1C}">
                <a14:useLocalDpi xmlns:a14="http://schemas.microsoft.com/office/drawing/2010/main" val="0"/>
              </a:ext>
            </a:extLst>
          </a:blip>
          <a:srcRect t="74709" r="70655" b="2857"/>
          <a:stretch>
            <a:fillRect/>
          </a:stretch>
        </p:blipFill>
        <p:spPr>
          <a:xfrm>
            <a:off x="512357" y="363288"/>
            <a:ext cx="1397002" cy="1427809"/>
          </a:xfrm>
          <a:prstGeom prst="rect">
            <a:avLst/>
          </a:prstGeom>
        </p:spPr>
      </p:pic>
      <p:cxnSp>
        <p:nvCxnSpPr>
          <p:cNvPr id="13" name="直接连接符 12"/>
          <p:cNvCxnSpPr/>
          <p:nvPr userDrawn="1"/>
        </p:nvCxnSpPr>
        <p:spPr>
          <a:xfrm>
            <a:off x="5669280" y="1482634"/>
            <a:ext cx="0" cy="3892731"/>
          </a:xfrm>
          <a:prstGeom prst="line">
            <a:avLst/>
          </a:prstGeom>
          <a:noFill/>
          <a:ln w="38100">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cxnSp>
    </p:spTree>
  </p:cSld>
  <p:clrMapOvr>
    <a:masterClrMapping/>
  </p:clrMapOvr>
  <mc:AlternateContent xmlns:mc="http://schemas.openxmlformats.org/markup-compatibility/2006">
    <mc:Choice xmlns:p14="http://schemas.microsoft.com/office/powerpoint/2010/main" Requires="p14">
      <p:transition spd="med" p14:dur="700" advTm="5000">
        <p:fade/>
      </p:transition>
    </mc:Choice>
    <mc:Fallback>
      <p:transition spd="med"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fade">
                                      <p:cBhvr>
                                        <p:cTn id="11" dur="500"/>
                                        <p:tgtEl>
                                          <p:spTgt spid="13"/>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ldLvl="0" animBg="1"/>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17" name="矩形 16"/>
          <p:cNvSpPr/>
          <p:nvPr userDrawn="1"/>
        </p:nvSpPr>
        <p:spPr>
          <a:xfrm>
            <a:off x="4598126" y="943429"/>
            <a:ext cx="6534331" cy="4934858"/>
          </a:xfrm>
          <a:prstGeom prst="rect">
            <a:avLst/>
          </a:prstGeom>
          <a:solidFill>
            <a:schemeClr val="bg1">
              <a:alpha val="80000"/>
            </a:schemeClr>
          </a:solidFill>
          <a:ln w="101600">
            <a:solidFill>
              <a:schemeClr val="tx1"/>
            </a:solidFill>
          </a:ln>
          <a:effectLst>
            <a:outerShdw blurRad="50800" dist="241300" dir="228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endParaRPr lang="zh-CN" altLang="en-US"/>
          </a:p>
        </p:txBody>
      </p:sp>
      <p:pic>
        <p:nvPicPr>
          <p:cNvPr id="13" name="图片 12"/>
          <p:cNvPicPr>
            <a:picLocks noChangeAspect="1"/>
          </p:cNvPicPr>
          <p:nvPr userDrawn="1"/>
        </p:nvPicPr>
        <p:blipFill rotWithShape="1">
          <a:blip r:embed="rId2">
            <a:extLst>
              <a:ext uri="{28A0092B-C50C-407E-A947-70E740481C1C}">
                <a14:useLocalDpi xmlns:a14="http://schemas.microsoft.com/office/drawing/2010/main" val="0"/>
              </a:ext>
            </a:extLst>
          </a:blip>
          <a:srcRect t="74709" r="70655" b="2857"/>
          <a:stretch>
            <a:fillRect/>
          </a:stretch>
        </p:blipFill>
        <p:spPr>
          <a:xfrm>
            <a:off x="3442792" y="4233533"/>
            <a:ext cx="1397002" cy="1427809"/>
          </a:xfrm>
          <a:prstGeom prst="rect">
            <a:avLst/>
          </a:prstGeom>
        </p:spPr>
      </p:pic>
      <p:pic>
        <p:nvPicPr>
          <p:cNvPr id="12" name="图片 11"/>
          <p:cNvPicPr>
            <a:picLocks noChangeAspect="1"/>
          </p:cNvPicPr>
          <p:nvPr userDrawn="1"/>
        </p:nvPicPr>
        <p:blipFill rotWithShape="1">
          <a:blip r:embed="rId2">
            <a:extLst>
              <a:ext uri="{28A0092B-C50C-407E-A947-70E740481C1C}">
                <a14:useLocalDpi xmlns:a14="http://schemas.microsoft.com/office/drawing/2010/main" val="0"/>
              </a:ext>
            </a:extLst>
          </a:blip>
          <a:srcRect t="74709" r="70655" b="2857"/>
          <a:stretch>
            <a:fillRect/>
          </a:stretch>
        </p:blipFill>
        <p:spPr>
          <a:xfrm>
            <a:off x="464456" y="0"/>
            <a:ext cx="2583544" cy="2640517"/>
          </a:xfrm>
          <a:prstGeom prst="rect">
            <a:avLst/>
          </a:prstGeom>
        </p:spPr>
      </p:pic>
      <p:cxnSp>
        <p:nvCxnSpPr>
          <p:cNvPr id="20" name="直接连接符 19"/>
          <p:cNvCxnSpPr/>
          <p:nvPr userDrawn="1"/>
        </p:nvCxnSpPr>
        <p:spPr>
          <a:xfrm>
            <a:off x="5016137" y="1482634"/>
            <a:ext cx="0" cy="3892731"/>
          </a:xfrm>
          <a:prstGeom prst="line">
            <a:avLst/>
          </a:prstGeom>
          <a:noFill/>
          <a:ln w="38100">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cxnSp>
    </p:spTree>
  </p:cSld>
  <p:clrMapOvr>
    <a:masterClrMapping/>
  </p:clrMapOvr>
  <mc:AlternateContent xmlns:mc="http://schemas.openxmlformats.org/markup-compatibility/2006">
    <mc:Choice xmlns:p14="http://schemas.microsoft.com/office/powerpoint/2010/main" Requires="p14">
      <p:transition spd="med" p14:dur="700" advTm="5000">
        <p:fade/>
      </p:transition>
    </mc:Choice>
    <mc:Fallback>
      <p:transition spd="med"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500"/>
                                        <p:tgtEl>
                                          <p:spTgt spid="13"/>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内容与标题">
    <p:spTree>
      <p:nvGrpSpPr>
        <p:cNvPr id="1" name=""/>
        <p:cNvGrpSpPr/>
        <p:nvPr/>
      </p:nvGrpSpPr>
      <p:grpSpPr>
        <a:xfrm>
          <a:off x="0" y="0"/>
          <a:ext cx="0" cy="0"/>
          <a:chOff x="0" y="0"/>
          <a:chExt cx="0" cy="0"/>
        </a:xfrm>
      </p:grpSpPr>
      <p:sp>
        <p:nvSpPr>
          <p:cNvPr id="11" name="矩形 10"/>
          <p:cNvSpPr/>
          <p:nvPr userDrawn="1"/>
        </p:nvSpPr>
        <p:spPr>
          <a:xfrm>
            <a:off x="1059543" y="943429"/>
            <a:ext cx="5036458" cy="4934858"/>
          </a:xfrm>
          <a:prstGeom prst="rect">
            <a:avLst/>
          </a:prstGeom>
          <a:solidFill>
            <a:schemeClr val="bg1">
              <a:alpha val="80000"/>
            </a:schemeClr>
          </a:solidFill>
          <a:ln w="101600">
            <a:solidFill>
              <a:schemeClr val="tx1"/>
            </a:solidFill>
          </a:ln>
          <a:effectLst>
            <a:outerShdw blurRad="50800" dist="241300" dir="228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2" name="图片 11"/>
          <p:cNvPicPr>
            <a:picLocks noChangeAspect="1"/>
          </p:cNvPicPr>
          <p:nvPr userDrawn="1"/>
        </p:nvPicPr>
        <p:blipFill rotWithShape="1">
          <a:blip r:embed="rId2">
            <a:extLst>
              <a:ext uri="{28A0092B-C50C-407E-A947-70E740481C1C}">
                <a14:useLocalDpi xmlns:a14="http://schemas.microsoft.com/office/drawing/2010/main" val="0"/>
              </a:ext>
            </a:extLst>
          </a:blip>
          <a:srcRect t="74709" r="70655" b="2857"/>
          <a:stretch>
            <a:fillRect/>
          </a:stretch>
        </p:blipFill>
        <p:spPr>
          <a:xfrm>
            <a:off x="500741" y="4181195"/>
            <a:ext cx="2583544" cy="2640517"/>
          </a:xfrm>
          <a:prstGeom prst="rect">
            <a:avLst/>
          </a:prstGeom>
        </p:spPr>
      </p:pic>
      <p:pic>
        <p:nvPicPr>
          <p:cNvPr id="13" name="图片 12"/>
          <p:cNvPicPr>
            <a:picLocks noChangeAspect="1"/>
          </p:cNvPicPr>
          <p:nvPr userDrawn="1"/>
        </p:nvPicPr>
        <p:blipFill rotWithShape="1">
          <a:blip r:embed="rId2">
            <a:extLst>
              <a:ext uri="{28A0092B-C50C-407E-A947-70E740481C1C}">
                <a14:useLocalDpi xmlns:a14="http://schemas.microsoft.com/office/drawing/2010/main" val="0"/>
              </a:ext>
            </a:extLst>
          </a:blip>
          <a:srcRect t="74709" r="70655" b="2857"/>
          <a:stretch>
            <a:fillRect/>
          </a:stretch>
        </p:blipFill>
        <p:spPr>
          <a:xfrm>
            <a:off x="10076541" y="363288"/>
            <a:ext cx="1397002" cy="1427809"/>
          </a:xfrm>
          <a:prstGeom prst="rect">
            <a:avLst/>
          </a:prstGeom>
        </p:spPr>
      </p:pic>
      <p:cxnSp>
        <p:nvCxnSpPr>
          <p:cNvPr id="15" name="直接连接符 14"/>
          <p:cNvCxnSpPr/>
          <p:nvPr userDrawn="1"/>
        </p:nvCxnSpPr>
        <p:spPr>
          <a:xfrm>
            <a:off x="5669280" y="1482634"/>
            <a:ext cx="0" cy="3892731"/>
          </a:xfrm>
          <a:prstGeom prst="line">
            <a:avLst/>
          </a:prstGeom>
          <a:noFill/>
          <a:ln w="38100">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cxnSp>
    </p:spTree>
  </p:cSld>
  <p:clrMapOvr>
    <a:masterClrMapping/>
  </p:clrMapOvr>
  <mc:AlternateContent xmlns:mc="http://schemas.openxmlformats.org/markup-compatibility/2006">
    <mc:Choice xmlns:p14="http://schemas.microsoft.com/office/powerpoint/2010/main" Requires="p14">
      <p:transition spd="med" p14:dur="700" advTm="5000">
        <p:fade/>
      </p:transition>
    </mc:Choice>
    <mc:Fallback>
      <p:transition spd="med"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5"/>
                                        </p:tgtEl>
                                        <p:attrNameLst>
                                          <p:attrName>style.visibility</p:attrName>
                                        </p:attrNameLst>
                                      </p:cBhvr>
                                      <p:to>
                                        <p:strVal val="visible"/>
                                      </p:to>
                                    </p:set>
                                    <p:animEffect transition="in" filter="fade">
                                      <p:cBhvr>
                                        <p:cTn id="11" dur="500"/>
                                        <p:tgtEl>
                                          <p:spTgt spid="15"/>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fade">
                                      <p:cBhvr>
                                        <p:cTn id="15" dur="500"/>
                                        <p:tgtEl>
                                          <p:spTgt spid="12"/>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fade">
                                      <p:cBhvr>
                                        <p:cTn id="19"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ldLvl="0" animBg="1"/>
    </p:bld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11" name="矩形 10"/>
          <p:cNvSpPr/>
          <p:nvPr userDrawn="1"/>
        </p:nvSpPr>
        <p:spPr>
          <a:xfrm>
            <a:off x="1059542" y="943429"/>
            <a:ext cx="10072915" cy="4934858"/>
          </a:xfrm>
          <a:prstGeom prst="rect">
            <a:avLst/>
          </a:prstGeom>
          <a:solidFill>
            <a:schemeClr val="bg1">
              <a:alpha val="80000"/>
            </a:schemeClr>
          </a:solidFill>
          <a:ln w="101600">
            <a:solidFill>
              <a:schemeClr val="tx1"/>
            </a:solidFill>
          </a:ln>
          <a:effectLst>
            <a:outerShdw blurRad="50800" dist="241300" dir="228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userDrawn="1"/>
        </p:nvSpPr>
        <p:spPr>
          <a:xfrm>
            <a:off x="1400628" y="1268185"/>
            <a:ext cx="9390742" cy="4321629"/>
          </a:xfrm>
          <a:prstGeom prst="rect">
            <a:avLst/>
          </a:prstGeom>
          <a:noFill/>
          <a:ln w="38100">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3" name="图片 12"/>
          <p:cNvPicPr>
            <a:picLocks noChangeAspect="1"/>
          </p:cNvPicPr>
          <p:nvPr userDrawn="1"/>
        </p:nvPicPr>
        <p:blipFill rotWithShape="1">
          <a:blip r:embed="rId2">
            <a:extLst>
              <a:ext uri="{28A0092B-C50C-407E-A947-70E740481C1C}">
                <a14:useLocalDpi xmlns:a14="http://schemas.microsoft.com/office/drawing/2010/main" val="0"/>
              </a:ext>
            </a:extLst>
          </a:blip>
          <a:srcRect t="74709" r="70655" b="2857"/>
          <a:stretch>
            <a:fillRect/>
          </a:stretch>
        </p:blipFill>
        <p:spPr>
          <a:xfrm>
            <a:off x="500741" y="4181195"/>
            <a:ext cx="2583544" cy="2640517"/>
          </a:xfrm>
          <a:prstGeom prst="rect">
            <a:avLst/>
          </a:prstGeom>
        </p:spPr>
      </p:pic>
      <p:pic>
        <p:nvPicPr>
          <p:cNvPr id="14" name="图片 13"/>
          <p:cNvPicPr>
            <a:picLocks noChangeAspect="1"/>
          </p:cNvPicPr>
          <p:nvPr userDrawn="1"/>
        </p:nvPicPr>
        <p:blipFill rotWithShape="1">
          <a:blip r:embed="rId2">
            <a:extLst>
              <a:ext uri="{28A0092B-C50C-407E-A947-70E740481C1C}">
                <a14:useLocalDpi xmlns:a14="http://schemas.microsoft.com/office/drawing/2010/main" val="0"/>
              </a:ext>
            </a:extLst>
          </a:blip>
          <a:srcRect t="74709" r="70655" b="2857"/>
          <a:stretch>
            <a:fillRect/>
          </a:stretch>
        </p:blipFill>
        <p:spPr>
          <a:xfrm>
            <a:off x="10076541" y="363288"/>
            <a:ext cx="1397002" cy="1427809"/>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Tm="5000">
        <p:fade/>
      </p:transition>
    </mc:Choice>
    <mc:Fallback>
      <p:transition spd="med"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fade">
                                      <p:cBhvr>
                                        <p:cTn id="11" dur="500"/>
                                        <p:tgtEl>
                                          <p:spTgt spid="12"/>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500"/>
                                        <p:tgtEl>
                                          <p:spTgt spid="13"/>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ldLvl="0" animBg="1"/>
      <p:bldP spid="12" grpId="0" bldLvl="0" animBg="1"/>
    </p:bld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竖排标题与文本">
    <p:spTree>
      <p:nvGrpSpPr>
        <p:cNvPr id="1" name=""/>
        <p:cNvGrpSpPr/>
        <p:nvPr/>
      </p:nvGrpSpPr>
      <p:grpSpPr>
        <a:xfrm>
          <a:off x="0" y="0"/>
          <a:ext cx="0" cy="0"/>
          <a:chOff x="0" y="0"/>
          <a:chExt cx="0" cy="0"/>
        </a:xfrm>
      </p:grpSpPr>
      <p:sp>
        <p:nvSpPr>
          <p:cNvPr id="10" name="矩形 9"/>
          <p:cNvSpPr/>
          <p:nvPr userDrawn="1"/>
        </p:nvSpPr>
        <p:spPr>
          <a:xfrm>
            <a:off x="1059542" y="943429"/>
            <a:ext cx="10072915" cy="4934858"/>
          </a:xfrm>
          <a:prstGeom prst="rect">
            <a:avLst/>
          </a:prstGeom>
          <a:solidFill>
            <a:schemeClr val="bg1">
              <a:alpha val="80000"/>
            </a:schemeClr>
          </a:solidFill>
          <a:ln w="101600">
            <a:solidFill>
              <a:schemeClr val="tx1"/>
            </a:solidFill>
          </a:ln>
          <a:effectLst>
            <a:outerShdw blurRad="50800" dist="241300" dir="228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p:cNvPicPr>
            <a:picLocks noChangeAspect="1"/>
          </p:cNvPicPr>
          <p:nvPr userDrawn="1"/>
        </p:nvPicPr>
        <p:blipFill rotWithShape="1">
          <a:blip r:embed="rId2">
            <a:extLst>
              <a:ext uri="{28A0092B-C50C-407E-A947-70E740481C1C}">
                <a14:useLocalDpi xmlns:a14="http://schemas.microsoft.com/office/drawing/2010/main" val="0"/>
              </a:ext>
            </a:extLst>
          </a:blip>
          <a:srcRect t="74709" r="70655" b="2857"/>
          <a:stretch>
            <a:fillRect/>
          </a:stretch>
        </p:blipFill>
        <p:spPr>
          <a:xfrm>
            <a:off x="291735" y="4181195"/>
            <a:ext cx="2583544" cy="2640517"/>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Tm="5000">
        <p:fade/>
      </p:transition>
    </mc:Choice>
    <mc:Fallback>
      <p:transition spd="med"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ldLvl="0" animBg="1"/>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标题和内容">
    <p:spTree>
      <p:nvGrpSpPr>
        <p:cNvPr id="1" name=""/>
        <p:cNvGrpSpPr/>
        <p:nvPr/>
      </p:nvGrpSpPr>
      <p:grpSpPr>
        <a:xfrm>
          <a:off x="0" y="0"/>
          <a:ext cx="0" cy="0"/>
          <a:chOff x="0" y="0"/>
          <a:chExt cx="0" cy="0"/>
        </a:xfrm>
      </p:grpSpPr>
      <p:sp>
        <p:nvSpPr>
          <p:cNvPr id="17" name="矩形 16"/>
          <p:cNvSpPr/>
          <p:nvPr userDrawn="1"/>
        </p:nvSpPr>
        <p:spPr>
          <a:xfrm>
            <a:off x="985334" y="943429"/>
            <a:ext cx="6534331" cy="4934858"/>
          </a:xfrm>
          <a:prstGeom prst="rect">
            <a:avLst/>
          </a:prstGeom>
          <a:solidFill>
            <a:schemeClr val="bg1">
              <a:alpha val="80000"/>
            </a:schemeClr>
          </a:solidFill>
          <a:ln w="101600">
            <a:solidFill>
              <a:schemeClr val="tx1"/>
            </a:solidFill>
          </a:ln>
          <a:effectLst>
            <a:outerShdw blurRad="50800" dist="241300" dir="228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endParaRPr lang="zh-CN" altLang="en-US"/>
          </a:p>
        </p:txBody>
      </p:sp>
      <p:pic>
        <p:nvPicPr>
          <p:cNvPr id="13" name="图片 12"/>
          <p:cNvPicPr>
            <a:picLocks noChangeAspect="1"/>
          </p:cNvPicPr>
          <p:nvPr userDrawn="1"/>
        </p:nvPicPr>
        <p:blipFill rotWithShape="1">
          <a:blip r:embed="rId2">
            <a:extLst>
              <a:ext uri="{28A0092B-C50C-407E-A947-70E740481C1C}">
                <a14:useLocalDpi xmlns:a14="http://schemas.microsoft.com/office/drawing/2010/main" val="0"/>
              </a:ext>
            </a:extLst>
          </a:blip>
          <a:srcRect t="74709" r="70655" b="2857"/>
          <a:stretch>
            <a:fillRect/>
          </a:stretch>
        </p:blipFill>
        <p:spPr>
          <a:xfrm>
            <a:off x="8466186" y="4661460"/>
            <a:ext cx="1397002" cy="1427809"/>
          </a:xfrm>
          <a:prstGeom prst="rect">
            <a:avLst/>
          </a:prstGeom>
        </p:spPr>
      </p:pic>
      <p:pic>
        <p:nvPicPr>
          <p:cNvPr id="12" name="图片 11"/>
          <p:cNvPicPr>
            <a:picLocks noChangeAspect="1"/>
          </p:cNvPicPr>
          <p:nvPr userDrawn="1"/>
        </p:nvPicPr>
        <p:blipFill rotWithShape="1">
          <a:blip r:embed="rId2">
            <a:extLst>
              <a:ext uri="{28A0092B-C50C-407E-A947-70E740481C1C}">
                <a14:useLocalDpi xmlns:a14="http://schemas.microsoft.com/office/drawing/2010/main" val="0"/>
              </a:ext>
            </a:extLst>
          </a:blip>
          <a:srcRect t="74709" r="70655" b="2857"/>
          <a:stretch>
            <a:fillRect/>
          </a:stretch>
        </p:blipFill>
        <p:spPr>
          <a:xfrm>
            <a:off x="9608456" y="0"/>
            <a:ext cx="2583544" cy="2640517"/>
          </a:xfrm>
          <a:prstGeom prst="rect">
            <a:avLst/>
          </a:prstGeom>
        </p:spPr>
      </p:pic>
      <p:cxnSp>
        <p:nvCxnSpPr>
          <p:cNvPr id="20" name="直接连接符 19"/>
          <p:cNvCxnSpPr/>
          <p:nvPr userDrawn="1"/>
        </p:nvCxnSpPr>
        <p:spPr>
          <a:xfrm>
            <a:off x="7164065" y="1482634"/>
            <a:ext cx="0" cy="3892731"/>
          </a:xfrm>
          <a:prstGeom prst="line">
            <a:avLst/>
          </a:prstGeom>
          <a:noFill/>
          <a:ln w="38100">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cxnSp>
    </p:spTree>
  </p:cSld>
  <p:clrMapOvr>
    <a:masterClrMapping/>
  </p:clrMapOvr>
  <mc:AlternateContent xmlns:mc="http://schemas.openxmlformats.org/markup-compatibility/2006">
    <mc:Choice xmlns:p14="http://schemas.microsoft.com/office/powerpoint/2010/main" Requires="p14">
      <p:transition spd="med" p14:dur="700" advTm="5000">
        <p:fade/>
      </p:transition>
    </mc:Choice>
    <mc:Fallback>
      <p:transition spd="med"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500"/>
                                        <p:tgtEl>
                                          <p:spTgt spid="13"/>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标题和内容">
    <p:spTree>
      <p:nvGrpSpPr>
        <p:cNvPr id="1" name=""/>
        <p:cNvGrpSpPr/>
        <p:nvPr/>
      </p:nvGrpSpPr>
      <p:grpSpPr>
        <a:xfrm>
          <a:off x="0" y="0"/>
          <a:ext cx="0" cy="0"/>
          <a:chOff x="0" y="0"/>
          <a:chExt cx="0" cy="0"/>
        </a:xfrm>
      </p:grpSpPr>
      <p:pic>
        <p:nvPicPr>
          <p:cNvPr id="12" name="图片 11"/>
          <p:cNvPicPr>
            <a:picLocks noChangeAspect="1"/>
          </p:cNvPicPr>
          <p:nvPr userDrawn="1"/>
        </p:nvPicPr>
        <p:blipFill rotWithShape="1">
          <a:blip r:embed="rId2">
            <a:extLst>
              <a:ext uri="{28A0092B-C50C-407E-A947-70E740481C1C}">
                <a14:useLocalDpi xmlns:a14="http://schemas.microsoft.com/office/drawing/2010/main" val="0"/>
              </a:ext>
            </a:extLst>
          </a:blip>
          <a:srcRect t="74709" r="70655" b="2857"/>
          <a:stretch>
            <a:fillRect/>
          </a:stretch>
        </p:blipFill>
        <p:spPr>
          <a:xfrm>
            <a:off x="464456" y="0"/>
            <a:ext cx="2583544" cy="2640517"/>
          </a:xfrm>
          <a:prstGeom prst="rect">
            <a:avLst/>
          </a:prstGeom>
        </p:spPr>
      </p:pic>
      <p:sp>
        <p:nvSpPr>
          <p:cNvPr id="9" name="矩形 8"/>
          <p:cNvSpPr/>
          <p:nvPr userDrawn="1"/>
        </p:nvSpPr>
        <p:spPr>
          <a:xfrm>
            <a:off x="4598126" y="943429"/>
            <a:ext cx="6534331" cy="4934858"/>
          </a:xfrm>
          <a:prstGeom prst="rect">
            <a:avLst/>
          </a:prstGeom>
          <a:solidFill>
            <a:schemeClr val="bg1">
              <a:alpha val="80000"/>
            </a:schemeClr>
          </a:solidFill>
          <a:ln w="101600">
            <a:solidFill>
              <a:schemeClr val="tx1"/>
            </a:solidFill>
          </a:ln>
          <a:effectLst>
            <a:outerShdw blurRad="50800" dist="241300" dir="228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endParaRPr lang="zh-CN" altLang="en-US"/>
          </a:p>
        </p:txBody>
      </p:sp>
      <p:cxnSp>
        <p:nvCxnSpPr>
          <p:cNvPr id="10" name="直接连接符 9"/>
          <p:cNvCxnSpPr/>
          <p:nvPr userDrawn="1"/>
        </p:nvCxnSpPr>
        <p:spPr>
          <a:xfrm>
            <a:off x="5016137" y="1482634"/>
            <a:ext cx="0" cy="3892731"/>
          </a:xfrm>
          <a:prstGeom prst="line">
            <a:avLst/>
          </a:prstGeom>
          <a:noFill/>
          <a:ln w="38100">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cxnSp>
      <p:pic>
        <p:nvPicPr>
          <p:cNvPr id="13" name="图片 12"/>
          <p:cNvPicPr>
            <a:picLocks noChangeAspect="1"/>
          </p:cNvPicPr>
          <p:nvPr userDrawn="1"/>
        </p:nvPicPr>
        <p:blipFill rotWithShape="1">
          <a:blip r:embed="rId2">
            <a:extLst>
              <a:ext uri="{28A0092B-C50C-407E-A947-70E740481C1C}">
                <a14:useLocalDpi xmlns:a14="http://schemas.microsoft.com/office/drawing/2010/main" val="0"/>
              </a:ext>
            </a:extLst>
          </a:blip>
          <a:srcRect t="74709" r="70655" b="2857"/>
          <a:stretch>
            <a:fillRect/>
          </a:stretch>
        </p:blipFill>
        <p:spPr>
          <a:xfrm>
            <a:off x="3442792" y="4233533"/>
            <a:ext cx="1397002" cy="1427809"/>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Tm="5000">
        <p:fade/>
      </p:transition>
    </mc:Choice>
    <mc:Fallback>
      <p:transition spd="med"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fade">
                                      <p:cBhvr>
                                        <p:cTn id="11" dur="500"/>
                                        <p:tgtEl>
                                          <p:spTgt spid="10"/>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fade">
                                      <p:cBhvr>
                                        <p:cTn id="15" dur="500"/>
                                        <p:tgtEl>
                                          <p:spTgt spid="12"/>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fade">
                                      <p:cBhvr>
                                        <p:cTn id="19"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
        <p:nvSpPr>
          <p:cNvPr id="10" name="矩形 9"/>
          <p:cNvSpPr>
            <a:spLocks noChangeAspect="1"/>
          </p:cNvSpPr>
          <p:nvPr userDrawn="1"/>
        </p:nvSpPr>
        <p:spPr>
          <a:xfrm>
            <a:off x="4234355" y="1574740"/>
            <a:ext cx="3723288" cy="3722728"/>
          </a:xfrm>
          <a:prstGeom prst="rect">
            <a:avLst/>
          </a:prstGeom>
          <a:solidFill>
            <a:schemeClr val="bg1">
              <a:alpha val="80000"/>
            </a:schemeClr>
          </a:solidFill>
          <a:ln w="101600">
            <a:solidFill>
              <a:schemeClr val="tx1"/>
            </a:solidFill>
          </a:ln>
          <a:effectLst>
            <a:outerShdw blurRad="50800" dist="241300" dir="228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userDrawn="1"/>
        </p:nvSpPr>
        <p:spPr>
          <a:xfrm>
            <a:off x="4508769" y="1848504"/>
            <a:ext cx="3174459" cy="3175200"/>
          </a:xfrm>
          <a:prstGeom prst="rect">
            <a:avLst/>
          </a:prstGeom>
          <a:solidFill>
            <a:schemeClr val="bg1">
              <a:alpha val="80000"/>
            </a:schemeClr>
          </a:solidFill>
          <a:ln w="38100">
            <a:solidFill>
              <a:schemeClr val="tx1"/>
            </a:solidFill>
            <a:prstDash val="sysDash"/>
          </a:ln>
          <a:effectLst>
            <a:outerShdw blurRad="508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2" name="图片 11"/>
          <p:cNvPicPr>
            <a:picLocks noChangeAspect="1"/>
          </p:cNvPicPr>
          <p:nvPr userDrawn="1"/>
        </p:nvPicPr>
        <p:blipFill rotWithShape="1">
          <a:blip r:embed="rId2">
            <a:extLst>
              <a:ext uri="{28A0092B-C50C-407E-A947-70E740481C1C}">
                <a14:useLocalDpi xmlns:a14="http://schemas.microsoft.com/office/drawing/2010/main" val="0"/>
              </a:ext>
            </a:extLst>
          </a:blip>
          <a:srcRect t="74709" r="70655" b="2857"/>
          <a:stretch>
            <a:fillRect/>
          </a:stretch>
        </p:blipFill>
        <p:spPr>
          <a:xfrm>
            <a:off x="856342" y="4217483"/>
            <a:ext cx="2583544" cy="2640517"/>
          </a:xfrm>
          <a:prstGeom prst="rect">
            <a:avLst/>
          </a:prstGeom>
        </p:spPr>
      </p:pic>
      <p:pic>
        <p:nvPicPr>
          <p:cNvPr id="13" name="图片 12"/>
          <p:cNvPicPr>
            <a:picLocks noChangeAspect="1"/>
          </p:cNvPicPr>
          <p:nvPr userDrawn="1"/>
        </p:nvPicPr>
        <p:blipFill rotWithShape="1">
          <a:blip r:embed="rId2">
            <a:extLst>
              <a:ext uri="{28A0092B-C50C-407E-A947-70E740481C1C}">
                <a14:useLocalDpi xmlns:a14="http://schemas.microsoft.com/office/drawing/2010/main" val="0"/>
              </a:ext>
            </a:extLst>
          </a:blip>
          <a:srcRect t="74709" r="70655" b="2857"/>
          <a:stretch>
            <a:fillRect/>
          </a:stretch>
        </p:blipFill>
        <p:spPr>
          <a:xfrm>
            <a:off x="10076541" y="363288"/>
            <a:ext cx="1397002" cy="1427809"/>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Tm="5000">
        <p:fade/>
      </p:transition>
    </mc:Choice>
    <mc:Fallback>
      <p:transition spd="med"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500"/>
                                        <p:tgtEl>
                                          <p:spTgt spid="11"/>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fade">
                                      <p:cBhvr>
                                        <p:cTn id="15" dur="500"/>
                                        <p:tgtEl>
                                          <p:spTgt spid="12"/>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fade">
                                      <p:cBhvr>
                                        <p:cTn id="19"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
        <p:nvSpPr>
          <p:cNvPr id="11" name="矩形 10"/>
          <p:cNvSpPr/>
          <p:nvPr userDrawn="1"/>
        </p:nvSpPr>
        <p:spPr>
          <a:xfrm>
            <a:off x="1059542" y="943429"/>
            <a:ext cx="10072915" cy="4934858"/>
          </a:xfrm>
          <a:prstGeom prst="rect">
            <a:avLst/>
          </a:prstGeom>
          <a:solidFill>
            <a:schemeClr val="bg1">
              <a:alpha val="80000"/>
            </a:schemeClr>
          </a:solidFill>
          <a:ln w="101600">
            <a:solidFill>
              <a:schemeClr val="tx1"/>
            </a:solidFill>
          </a:ln>
          <a:effectLst>
            <a:outerShdw blurRad="50800" dist="241300" dir="228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3" name="图片 12"/>
          <p:cNvPicPr>
            <a:picLocks noChangeAspect="1"/>
          </p:cNvPicPr>
          <p:nvPr userDrawn="1"/>
        </p:nvPicPr>
        <p:blipFill rotWithShape="1">
          <a:blip r:embed="rId2">
            <a:extLst>
              <a:ext uri="{28A0092B-C50C-407E-A947-70E740481C1C}">
                <a14:useLocalDpi xmlns:a14="http://schemas.microsoft.com/office/drawing/2010/main" val="0"/>
              </a:ext>
            </a:extLst>
          </a:blip>
          <a:srcRect t="74709" r="70655" b="2857"/>
          <a:stretch>
            <a:fillRect/>
          </a:stretch>
        </p:blipFill>
        <p:spPr>
          <a:xfrm>
            <a:off x="500741" y="4181195"/>
            <a:ext cx="2583544" cy="2640517"/>
          </a:xfrm>
          <a:prstGeom prst="rect">
            <a:avLst/>
          </a:prstGeom>
        </p:spPr>
      </p:pic>
      <p:pic>
        <p:nvPicPr>
          <p:cNvPr id="14" name="图片 13"/>
          <p:cNvPicPr>
            <a:picLocks noChangeAspect="1"/>
          </p:cNvPicPr>
          <p:nvPr userDrawn="1"/>
        </p:nvPicPr>
        <p:blipFill rotWithShape="1">
          <a:blip r:embed="rId2">
            <a:extLst>
              <a:ext uri="{28A0092B-C50C-407E-A947-70E740481C1C}">
                <a14:useLocalDpi xmlns:a14="http://schemas.microsoft.com/office/drawing/2010/main" val="0"/>
              </a:ext>
            </a:extLst>
          </a:blip>
          <a:srcRect t="74709" r="70655" b="2857"/>
          <a:stretch>
            <a:fillRect/>
          </a:stretch>
        </p:blipFill>
        <p:spPr>
          <a:xfrm>
            <a:off x="10076541" y="363288"/>
            <a:ext cx="1397002" cy="1427809"/>
          </a:xfrm>
          <a:prstGeom prst="rect">
            <a:avLst/>
          </a:prstGeom>
        </p:spPr>
      </p:pic>
      <p:sp>
        <p:nvSpPr>
          <p:cNvPr id="15" name="矩形: 圆角 14"/>
          <p:cNvSpPr/>
          <p:nvPr userDrawn="1"/>
        </p:nvSpPr>
        <p:spPr>
          <a:xfrm>
            <a:off x="1580606" y="666206"/>
            <a:ext cx="2913017" cy="561703"/>
          </a:xfrm>
          <a:prstGeom prst="roundRect">
            <a:avLst>
              <a:gd name="adj" fmla="val 50000"/>
            </a:avLst>
          </a:prstGeom>
          <a:solidFill>
            <a:schemeClr val="bg1"/>
          </a:solidFill>
          <a:ln w="63500">
            <a:solidFill>
              <a:schemeClr val="tx1"/>
            </a:solidFill>
          </a:ln>
          <a:effectLst>
            <a:outerShdw blurRad="50800" dist="241300" dir="228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advTm="5000">
        <p:fade/>
      </p:transition>
    </mc:Choice>
    <mc:Fallback>
      <p:transition spd="med"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5"/>
                                        </p:tgtEl>
                                        <p:attrNameLst>
                                          <p:attrName>style.visibility</p:attrName>
                                        </p:attrNameLst>
                                      </p:cBhvr>
                                      <p:to>
                                        <p:strVal val="visible"/>
                                      </p:to>
                                    </p:set>
                                    <p:animEffect transition="in" filter="fade">
                                      <p:cBhvr>
                                        <p:cTn id="11" dur="500"/>
                                        <p:tgtEl>
                                          <p:spTgt spid="15"/>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500"/>
                                        <p:tgtEl>
                                          <p:spTgt spid="13"/>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5" grpId="0" animBg="1"/>
    </p:bld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sp>
        <p:nvSpPr>
          <p:cNvPr id="13" name="矩形 12"/>
          <p:cNvSpPr/>
          <p:nvPr userDrawn="1"/>
        </p:nvSpPr>
        <p:spPr>
          <a:xfrm>
            <a:off x="1059542" y="943429"/>
            <a:ext cx="10072915" cy="4934858"/>
          </a:xfrm>
          <a:prstGeom prst="rect">
            <a:avLst/>
          </a:prstGeom>
          <a:solidFill>
            <a:schemeClr val="bg1">
              <a:alpha val="80000"/>
            </a:schemeClr>
          </a:solidFill>
          <a:ln w="101600">
            <a:solidFill>
              <a:schemeClr val="tx1"/>
            </a:solidFill>
          </a:ln>
          <a:effectLst>
            <a:outerShdw blurRad="50800" dist="241300" dir="228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4" name="图片 13"/>
          <p:cNvPicPr>
            <a:picLocks noChangeAspect="1"/>
          </p:cNvPicPr>
          <p:nvPr userDrawn="1"/>
        </p:nvPicPr>
        <p:blipFill rotWithShape="1">
          <a:blip r:embed="rId2">
            <a:extLst>
              <a:ext uri="{28A0092B-C50C-407E-A947-70E740481C1C}">
                <a14:useLocalDpi xmlns:a14="http://schemas.microsoft.com/office/drawing/2010/main" val="0"/>
              </a:ext>
            </a:extLst>
          </a:blip>
          <a:srcRect t="74709" r="70655" b="2857"/>
          <a:stretch>
            <a:fillRect/>
          </a:stretch>
        </p:blipFill>
        <p:spPr>
          <a:xfrm>
            <a:off x="9608456" y="4181195"/>
            <a:ext cx="2583544" cy="2640517"/>
          </a:xfrm>
          <a:prstGeom prst="rect">
            <a:avLst/>
          </a:prstGeom>
        </p:spPr>
      </p:pic>
      <p:pic>
        <p:nvPicPr>
          <p:cNvPr id="15" name="图片 14"/>
          <p:cNvPicPr>
            <a:picLocks noChangeAspect="1"/>
          </p:cNvPicPr>
          <p:nvPr userDrawn="1"/>
        </p:nvPicPr>
        <p:blipFill rotWithShape="1">
          <a:blip r:embed="rId2">
            <a:extLst>
              <a:ext uri="{28A0092B-C50C-407E-A947-70E740481C1C}">
                <a14:useLocalDpi xmlns:a14="http://schemas.microsoft.com/office/drawing/2010/main" val="0"/>
              </a:ext>
            </a:extLst>
          </a:blip>
          <a:srcRect t="74709" r="70655" b="2857"/>
          <a:stretch>
            <a:fillRect/>
          </a:stretch>
        </p:blipFill>
        <p:spPr>
          <a:xfrm>
            <a:off x="512357" y="363288"/>
            <a:ext cx="1397002" cy="1427809"/>
          </a:xfrm>
          <a:prstGeom prst="rect">
            <a:avLst/>
          </a:prstGeom>
        </p:spPr>
      </p:pic>
      <p:sp>
        <p:nvSpPr>
          <p:cNvPr id="16" name="矩形: 圆角 15"/>
          <p:cNvSpPr/>
          <p:nvPr userDrawn="1"/>
        </p:nvSpPr>
        <p:spPr>
          <a:xfrm>
            <a:off x="7776753" y="666206"/>
            <a:ext cx="2913017" cy="561703"/>
          </a:xfrm>
          <a:prstGeom prst="roundRect">
            <a:avLst>
              <a:gd name="adj" fmla="val 50000"/>
            </a:avLst>
          </a:prstGeom>
          <a:solidFill>
            <a:schemeClr val="bg1"/>
          </a:solidFill>
          <a:ln w="63500">
            <a:solidFill>
              <a:schemeClr val="tx1"/>
            </a:solidFill>
          </a:ln>
          <a:effectLst>
            <a:outerShdw blurRad="50800" dist="241300" dir="228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advTm="5000">
        <p:fade/>
      </p:transition>
    </mc:Choice>
    <mc:Fallback>
      <p:transition spd="med"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6"/>
                                        </p:tgtEl>
                                        <p:attrNameLst>
                                          <p:attrName>style.visibility</p:attrName>
                                        </p:attrNameLst>
                                      </p:cBhvr>
                                      <p:to>
                                        <p:strVal val="visible"/>
                                      </p:to>
                                    </p:set>
                                    <p:animEffect transition="in" filter="fade">
                                      <p:cBhvr>
                                        <p:cTn id="11" dur="500"/>
                                        <p:tgtEl>
                                          <p:spTgt spid="16"/>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fade">
                                      <p:cBhvr>
                                        <p:cTn id="15" dur="500"/>
                                        <p:tgtEl>
                                          <p:spTgt spid="14"/>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6" grpId="0" animBg="1"/>
    </p:bld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9" name="矩形 8"/>
          <p:cNvSpPr/>
          <p:nvPr userDrawn="1"/>
        </p:nvSpPr>
        <p:spPr>
          <a:xfrm>
            <a:off x="6096000" y="943429"/>
            <a:ext cx="5036457" cy="4934858"/>
          </a:xfrm>
          <a:prstGeom prst="rect">
            <a:avLst/>
          </a:prstGeom>
          <a:solidFill>
            <a:schemeClr val="bg1">
              <a:alpha val="80000"/>
            </a:schemeClr>
          </a:solidFill>
          <a:ln w="101600">
            <a:solidFill>
              <a:schemeClr val="tx1"/>
            </a:solidFill>
          </a:ln>
          <a:effectLst>
            <a:outerShdw blurRad="50800" dist="241300" dir="228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 name="图片 9"/>
          <p:cNvPicPr>
            <a:picLocks noChangeAspect="1"/>
          </p:cNvPicPr>
          <p:nvPr userDrawn="1"/>
        </p:nvPicPr>
        <p:blipFill rotWithShape="1">
          <a:blip r:embed="rId2">
            <a:extLst>
              <a:ext uri="{28A0092B-C50C-407E-A947-70E740481C1C}">
                <a14:useLocalDpi xmlns:a14="http://schemas.microsoft.com/office/drawing/2010/main" val="0"/>
              </a:ext>
            </a:extLst>
          </a:blip>
          <a:srcRect t="74709" r="70655" b="2857"/>
          <a:stretch>
            <a:fillRect/>
          </a:stretch>
        </p:blipFill>
        <p:spPr>
          <a:xfrm>
            <a:off x="9608456" y="4181195"/>
            <a:ext cx="2583544" cy="2640517"/>
          </a:xfrm>
          <a:prstGeom prst="rect">
            <a:avLst/>
          </a:prstGeom>
        </p:spPr>
      </p:pic>
      <p:pic>
        <p:nvPicPr>
          <p:cNvPr id="11" name="图片 10"/>
          <p:cNvPicPr>
            <a:picLocks noChangeAspect="1"/>
          </p:cNvPicPr>
          <p:nvPr userDrawn="1"/>
        </p:nvPicPr>
        <p:blipFill rotWithShape="1">
          <a:blip r:embed="rId2">
            <a:extLst>
              <a:ext uri="{28A0092B-C50C-407E-A947-70E740481C1C}">
                <a14:useLocalDpi xmlns:a14="http://schemas.microsoft.com/office/drawing/2010/main" val="0"/>
              </a:ext>
            </a:extLst>
          </a:blip>
          <a:srcRect t="74709" r="70655" b="2857"/>
          <a:stretch>
            <a:fillRect/>
          </a:stretch>
        </p:blipFill>
        <p:spPr>
          <a:xfrm>
            <a:off x="512357" y="363288"/>
            <a:ext cx="1397002" cy="1427809"/>
          </a:xfrm>
          <a:prstGeom prst="rect">
            <a:avLst/>
          </a:prstGeom>
        </p:spPr>
      </p:pic>
      <p:cxnSp>
        <p:nvCxnSpPr>
          <p:cNvPr id="13" name="直接连接符 12"/>
          <p:cNvCxnSpPr/>
          <p:nvPr userDrawn="1"/>
        </p:nvCxnSpPr>
        <p:spPr>
          <a:xfrm>
            <a:off x="5669280" y="1482634"/>
            <a:ext cx="0" cy="3892731"/>
          </a:xfrm>
          <a:prstGeom prst="line">
            <a:avLst/>
          </a:prstGeom>
          <a:noFill/>
          <a:ln w="38100">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cxnSp>
    </p:spTree>
  </p:cSld>
  <p:clrMapOvr>
    <a:masterClrMapping/>
  </p:clrMapOvr>
  <mc:AlternateContent xmlns:mc="http://schemas.openxmlformats.org/markup-compatibility/2006">
    <mc:Choice xmlns:p14="http://schemas.microsoft.com/office/powerpoint/2010/main" Requires="p14">
      <p:transition spd="med" p14:dur="700" advTm="5000">
        <p:fade/>
      </p:transition>
    </mc:Choice>
    <mc:Fallback>
      <p:transition spd="med"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fade">
                                      <p:cBhvr>
                                        <p:cTn id="11" dur="500"/>
                                        <p:tgtEl>
                                          <p:spTgt spid="13"/>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内容与标题">
    <p:spTree>
      <p:nvGrpSpPr>
        <p:cNvPr id="1" name=""/>
        <p:cNvGrpSpPr/>
        <p:nvPr/>
      </p:nvGrpSpPr>
      <p:grpSpPr>
        <a:xfrm>
          <a:off x="0" y="0"/>
          <a:ext cx="0" cy="0"/>
          <a:chOff x="0" y="0"/>
          <a:chExt cx="0" cy="0"/>
        </a:xfrm>
      </p:grpSpPr>
      <p:sp>
        <p:nvSpPr>
          <p:cNvPr id="11" name="矩形 10"/>
          <p:cNvSpPr/>
          <p:nvPr userDrawn="1"/>
        </p:nvSpPr>
        <p:spPr>
          <a:xfrm>
            <a:off x="1059543" y="943429"/>
            <a:ext cx="5036458" cy="4934858"/>
          </a:xfrm>
          <a:prstGeom prst="rect">
            <a:avLst/>
          </a:prstGeom>
          <a:solidFill>
            <a:schemeClr val="bg1">
              <a:alpha val="80000"/>
            </a:schemeClr>
          </a:solidFill>
          <a:ln w="101600">
            <a:solidFill>
              <a:schemeClr val="tx1"/>
            </a:solidFill>
          </a:ln>
          <a:effectLst>
            <a:outerShdw blurRad="50800" dist="241300" dir="228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2" name="图片 11"/>
          <p:cNvPicPr>
            <a:picLocks noChangeAspect="1"/>
          </p:cNvPicPr>
          <p:nvPr userDrawn="1"/>
        </p:nvPicPr>
        <p:blipFill rotWithShape="1">
          <a:blip r:embed="rId2">
            <a:extLst>
              <a:ext uri="{28A0092B-C50C-407E-A947-70E740481C1C}">
                <a14:useLocalDpi xmlns:a14="http://schemas.microsoft.com/office/drawing/2010/main" val="0"/>
              </a:ext>
            </a:extLst>
          </a:blip>
          <a:srcRect t="74709" r="70655" b="2857"/>
          <a:stretch>
            <a:fillRect/>
          </a:stretch>
        </p:blipFill>
        <p:spPr>
          <a:xfrm>
            <a:off x="500741" y="4181195"/>
            <a:ext cx="2583544" cy="2640517"/>
          </a:xfrm>
          <a:prstGeom prst="rect">
            <a:avLst/>
          </a:prstGeom>
        </p:spPr>
      </p:pic>
      <p:pic>
        <p:nvPicPr>
          <p:cNvPr id="13" name="图片 12"/>
          <p:cNvPicPr>
            <a:picLocks noChangeAspect="1"/>
          </p:cNvPicPr>
          <p:nvPr userDrawn="1"/>
        </p:nvPicPr>
        <p:blipFill rotWithShape="1">
          <a:blip r:embed="rId2">
            <a:extLst>
              <a:ext uri="{28A0092B-C50C-407E-A947-70E740481C1C}">
                <a14:useLocalDpi xmlns:a14="http://schemas.microsoft.com/office/drawing/2010/main" val="0"/>
              </a:ext>
            </a:extLst>
          </a:blip>
          <a:srcRect t="74709" r="70655" b="2857"/>
          <a:stretch>
            <a:fillRect/>
          </a:stretch>
        </p:blipFill>
        <p:spPr>
          <a:xfrm>
            <a:off x="10076541" y="363288"/>
            <a:ext cx="1397002" cy="1427809"/>
          </a:xfrm>
          <a:prstGeom prst="rect">
            <a:avLst/>
          </a:prstGeom>
        </p:spPr>
      </p:pic>
      <p:cxnSp>
        <p:nvCxnSpPr>
          <p:cNvPr id="15" name="直接连接符 14"/>
          <p:cNvCxnSpPr/>
          <p:nvPr userDrawn="1"/>
        </p:nvCxnSpPr>
        <p:spPr>
          <a:xfrm>
            <a:off x="5669280" y="1482634"/>
            <a:ext cx="0" cy="3892731"/>
          </a:xfrm>
          <a:prstGeom prst="line">
            <a:avLst/>
          </a:prstGeom>
          <a:noFill/>
          <a:ln w="38100">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cxnSp>
    </p:spTree>
  </p:cSld>
  <p:clrMapOvr>
    <a:masterClrMapping/>
  </p:clrMapOvr>
  <mc:AlternateContent xmlns:mc="http://schemas.openxmlformats.org/markup-compatibility/2006">
    <mc:Choice xmlns:p14="http://schemas.microsoft.com/office/powerpoint/2010/main" Requires="p14">
      <p:transition spd="med" p14:dur="700" advTm="5000">
        <p:fade/>
      </p:transition>
    </mc:Choice>
    <mc:Fallback>
      <p:transition spd="med"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5"/>
                                        </p:tgtEl>
                                        <p:attrNameLst>
                                          <p:attrName>style.visibility</p:attrName>
                                        </p:attrNameLst>
                                      </p:cBhvr>
                                      <p:to>
                                        <p:strVal val="visible"/>
                                      </p:to>
                                    </p:set>
                                    <p:animEffect transition="in" filter="fade">
                                      <p:cBhvr>
                                        <p:cTn id="11" dur="500"/>
                                        <p:tgtEl>
                                          <p:spTgt spid="15"/>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fade">
                                      <p:cBhvr>
                                        <p:cTn id="15" dur="500"/>
                                        <p:tgtEl>
                                          <p:spTgt spid="12"/>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fade">
                                      <p:cBhvr>
                                        <p:cTn id="19"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image" Target="../media/image3.png"/><Relationship Id="rId12" Type="http://schemas.openxmlformats.org/officeDocument/2006/relationships/image" Target="../media/image2.jpe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4" Type="http://schemas.openxmlformats.org/officeDocument/2006/relationships/theme" Target="../theme/theme2.xml"/><Relationship Id="rId13" Type="http://schemas.openxmlformats.org/officeDocument/2006/relationships/image" Target="../media/image3.png"/><Relationship Id="rId12" Type="http://schemas.openxmlformats.org/officeDocument/2006/relationships/image" Target="../media/image2.jpeg"/><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图片 7" descr="图片包含 室内&#10;&#10;描述已自动生成"/>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rot="5400000">
            <a:off x="2659898" y="-2659899"/>
            <a:ext cx="6872203" cy="12192003"/>
          </a:xfrm>
          <a:prstGeom prst="rect">
            <a:avLst/>
          </a:prstGeom>
        </p:spPr>
      </p:pic>
      <p:grpSp>
        <p:nvGrpSpPr>
          <p:cNvPr id="12" name="组合 11"/>
          <p:cNvGrpSpPr/>
          <p:nvPr userDrawn="1"/>
        </p:nvGrpSpPr>
        <p:grpSpPr>
          <a:xfrm>
            <a:off x="-151492" y="2"/>
            <a:ext cx="12494982" cy="6872205"/>
            <a:chOff x="2" y="2"/>
            <a:chExt cx="12494982" cy="6872205"/>
          </a:xfrm>
        </p:grpSpPr>
        <p:pic>
          <p:nvPicPr>
            <p:cNvPr id="13" name="图片 12"/>
            <p:cNvPicPr>
              <a:picLocks noChangeAspect="1"/>
            </p:cNvPicPr>
            <p:nvPr userDrawn="1"/>
          </p:nvPicPr>
          <p:blipFill>
            <a:blip r:embed="rId13">
              <a:alphaModFix amt="50000"/>
              <a:extLst>
                <a:ext uri="{28A0092B-C50C-407E-A947-70E740481C1C}">
                  <a14:useLocalDpi xmlns:a14="http://schemas.microsoft.com/office/drawing/2010/main" val="0"/>
                </a:ext>
              </a:extLst>
            </a:blip>
            <a:stretch>
              <a:fillRect/>
            </a:stretch>
          </p:blipFill>
          <p:spPr>
            <a:xfrm rot="16200000" flipH="1">
              <a:off x="1157672" y="-1157668"/>
              <a:ext cx="6872203" cy="9187544"/>
            </a:xfrm>
            <a:prstGeom prst="rect">
              <a:avLst/>
            </a:prstGeom>
          </p:spPr>
        </p:pic>
        <p:pic>
          <p:nvPicPr>
            <p:cNvPr id="14" name="图片 13"/>
            <p:cNvPicPr>
              <a:picLocks noChangeAspect="1"/>
            </p:cNvPicPr>
            <p:nvPr userDrawn="1"/>
          </p:nvPicPr>
          <p:blipFill rotWithShape="1">
            <a:blip r:embed="rId13">
              <a:alphaModFix amt="50000"/>
              <a:extLst>
                <a:ext uri="{28A0092B-C50C-407E-A947-70E740481C1C}">
                  <a14:useLocalDpi xmlns:a14="http://schemas.microsoft.com/office/drawing/2010/main" val="0"/>
                </a:ext>
              </a:extLst>
            </a:blip>
            <a:srcRect t="62559"/>
            <a:stretch>
              <a:fillRect/>
            </a:stretch>
          </p:blipFill>
          <p:spPr>
            <a:xfrm rot="5400000" flipH="1" flipV="1">
              <a:off x="7338941" y="1716165"/>
              <a:ext cx="6872203" cy="3439882"/>
            </a:xfrm>
            <a:prstGeom prst="rect">
              <a:avLst/>
            </a:prstGeom>
          </p:spPr>
        </p:pic>
      </p:gr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spd="med" p14:dur="700" advTm="5000">
        <p:fade/>
      </p:transition>
    </mc:Choice>
    <mc:Fallback>
      <p:transition spd="med"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fade">
                                      <p:cBhvr>
                                        <p:cTn id="11"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图片 7" descr="图片包含 室内&#10;&#10;描述已自动生成"/>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rot="5400000">
            <a:off x="2659898" y="-2659899"/>
            <a:ext cx="6872203" cy="12192003"/>
          </a:xfrm>
          <a:prstGeom prst="rect">
            <a:avLst/>
          </a:prstGeom>
        </p:spPr>
      </p:pic>
      <p:grpSp>
        <p:nvGrpSpPr>
          <p:cNvPr id="12" name="组合 11"/>
          <p:cNvGrpSpPr/>
          <p:nvPr userDrawn="1"/>
        </p:nvGrpSpPr>
        <p:grpSpPr>
          <a:xfrm>
            <a:off x="-151492" y="2"/>
            <a:ext cx="12494982" cy="6872205"/>
            <a:chOff x="2" y="2"/>
            <a:chExt cx="12494982" cy="6872205"/>
          </a:xfrm>
        </p:grpSpPr>
        <p:pic>
          <p:nvPicPr>
            <p:cNvPr id="13" name="图片 12"/>
            <p:cNvPicPr>
              <a:picLocks noChangeAspect="1"/>
            </p:cNvPicPr>
            <p:nvPr userDrawn="1"/>
          </p:nvPicPr>
          <p:blipFill>
            <a:blip r:embed="rId13">
              <a:alphaModFix amt="50000"/>
              <a:extLst>
                <a:ext uri="{28A0092B-C50C-407E-A947-70E740481C1C}">
                  <a14:useLocalDpi xmlns:a14="http://schemas.microsoft.com/office/drawing/2010/main" val="0"/>
                </a:ext>
              </a:extLst>
            </a:blip>
            <a:stretch>
              <a:fillRect/>
            </a:stretch>
          </p:blipFill>
          <p:spPr>
            <a:xfrm rot="16200000" flipH="1">
              <a:off x="1157672" y="-1157668"/>
              <a:ext cx="6872203" cy="9187544"/>
            </a:xfrm>
            <a:prstGeom prst="rect">
              <a:avLst/>
            </a:prstGeom>
          </p:spPr>
        </p:pic>
        <p:pic>
          <p:nvPicPr>
            <p:cNvPr id="14" name="图片 13"/>
            <p:cNvPicPr>
              <a:picLocks noChangeAspect="1"/>
            </p:cNvPicPr>
            <p:nvPr userDrawn="1"/>
          </p:nvPicPr>
          <p:blipFill rotWithShape="1">
            <a:blip r:embed="rId13">
              <a:alphaModFix amt="50000"/>
              <a:extLst>
                <a:ext uri="{28A0092B-C50C-407E-A947-70E740481C1C}">
                  <a14:useLocalDpi xmlns:a14="http://schemas.microsoft.com/office/drawing/2010/main" val="0"/>
                </a:ext>
              </a:extLst>
            </a:blip>
            <a:srcRect t="62559"/>
            <a:stretch>
              <a:fillRect/>
            </a:stretch>
          </p:blipFill>
          <p:spPr>
            <a:xfrm rot="5400000" flipH="1" flipV="1">
              <a:off x="7338941" y="1716165"/>
              <a:ext cx="6872203" cy="3439882"/>
            </a:xfrm>
            <a:prstGeom prst="rect">
              <a:avLst/>
            </a:prstGeom>
          </p:spPr>
        </p:pic>
      </p:gr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mc:Choice xmlns:p14="http://schemas.microsoft.com/office/powerpoint/2010/main" Requires="p14">
      <p:transition spd="med" p14:dur="700" advTm="5000">
        <p:fade/>
      </p:transition>
    </mc:Choice>
    <mc:Fallback>
      <p:transition spd="med"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fade">
                                      <p:cBhvr>
                                        <p:cTn id="11"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0.xml"/><Relationship Id="rId1" Type="http://schemas.openxmlformats.org/officeDocument/2006/relationships/image" Target="../media/image4.png"/></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6.xml"/><Relationship Id="rId2" Type="http://schemas.openxmlformats.org/officeDocument/2006/relationships/tags" Target="../tags/tag1.xml"/><Relationship Id="rId1"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849755" y="1337945"/>
            <a:ext cx="8686165" cy="2140585"/>
          </a:xfrm>
          <a:prstGeom prst="rect">
            <a:avLst/>
          </a:prstGeom>
          <a:noFill/>
        </p:spPr>
        <p:txBody>
          <a:bodyPr wrap="square" rtlCol="0">
            <a:noAutofit/>
          </a:bodyPr>
          <a:lstStyle/>
          <a:p>
            <a:r>
              <a:rPr lang="en-US" altLang="zh-CN" sz="4000" dirty="0">
                <a:solidFill>
                  <a:srgbClr val="24509B"/>
                </a:solidFill>
                <a:latin typeface="+mn-ea"/>
              </a:rPr>
              <a:t>Toward automatic information search and convergence: A method on dynamic information requirement expression generation</a:t>
            </a:r>
            <a:endParaRPr lang="en-US" altLang="zh-CN" sz="4000" dirty="0">
              <a:solidFill>
                <a:srgbClr val="24509B"/>
              </a:solidFill>
              <a:latin typeface="+mn-ea"/>
            </a:endParaRPr>
          </a:p>
        </p:txBody>
      </p:sp>
      <p:cxnSp>
        <p:nvCxnSpPr>
          <p:cNvPr id="7" name="直接连接符 6"/>
          <p:cNvCxnSpPr/>
          <p:nvPr/>
        </p:nvCxnSpPr>
        <p:spPr>
          <a:xfrm>
            <a:off x="2540000" y="3848349"/>
            <a:ext cx="7112000" cy="0"/>
          </a:xfrm>
          <a:prstGeom prst="line">
            <a:avLst/>
          </a:prstGeom>
          <a:ln w="12700">
            <a:solidFill>
              <a:srgbClr val="24509B"/>
            </a:solidFill>
            <a:prstDash val="dash"/>
          </a:ln>
        </p:spPr>
        <p:style>
          <a:lnRef idx="1">
            <a:schemeClr val="accent1"/>
          </a:lnRef>
          <a:fillRef idx="0">
            <a:schemeClr val="accent1"/>
          </a:fillRef>
          <a:effectRef idx="0">
            <a:schemeClr val="accent1"/>
          </a:effectRef>
          <a:fontRef idx="minor">
            <a:schemeClr val="tx1"/>
          </a:fontRef>
        </p:style>
      </p:cxnSp>
      <p:grpSp>
        <p:nvGrpSpPr>
          <p:cNvPr id="10" name="组合 9"/>
          <p:cNvGrpSpPr/>
          <p:nvPr/>
        </p:nvGrpSpPr>
        <p:grpSpPr>
          <a:xfrm>
            <a:off x="6412318" y="5191850"/>
            <a:ext cx="4347029" cy="377371"/>
            <a:chOff x="4122056" y="4862285"/>
            <a:chExt cx="4347029" cy="377371"/>
          </a:xfrm>
        </p:grpSpPr>
        <p:sp>
          <p:nvSpPr>
            <p:cNvPr id="8" name="矩形: 圆角 7"/>
            <p:cNvSpPr/>
            <p:nvPr/>
          </p:nvSpPr>
          <p:spPr>
            <a:xfrm>
              <a:off x="4122056" y="4862285"/>
              <a:ext cx="1973944" cy="377371"/>
            </a:xfrm>
            <a:prstGeom prst="roundRect">
              <a:avLst>
                <a:gd name="adj" fmla="val 50000"/>
              </a:avLst>
            </a:prstGeom>
            <a:solidFill>
              <a:srgbClr val="F2B952"/>
            </a:solidFill>
            <a:ln w="25400">
              <a:solidFill>
                <a:srgbClr val="24509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rgbClr val="24509B"/>
                  </a:solidFill>
                  <a:latin typeface="字魂35号-经典雅黑" panose="02000000000000000000" pitchFamily="2" charset="-122"/>
                  <a:ea typeface="字魂35号-经典雅黑" panose="02000000000000000000" pitchFamily="2" charset="-122"/>
                </a:rPr>
                <a:t>信息</a:t>
              </a:r>
              <a:r>
                <a:rPr lang="en-US" altLang="zh-CN" dirty="0">
                  <a:solidFill>
                    <a:srgbClr val="24509B"/>
                  </a:solidFill>
                  <a:latin typeface="字魂35号-经典雅黑" panose="02000000000000000000" pitchFamily="2" charset="-122"/>
                  <a:ea typeface="字魂35号-经典雅黑" panose="02000000000000000000" pitchFamily="2" charset="-122"/>
                </a:rPr>
                <a:t>2101</a:t>
              </a:r>
              <a:r>
                <a:rPr lang="zh-CN" altLang="en-US" dirty="0">
                  <a:solidFill>
                    <a:srgbClr val="24509B"/>
                  </a:solidFill>
                  <a:latin typeface="字魂35号-经典雅黑" panose="02000000000000000000" pitchFamily="2" charset="-122"/>
                  <a:ea typeface="字魂35号-经典雅黑" panose="02000000000000000000" pitchFamily="2" charset="-122"/>
                </a:rPr>
                <a:t>刘欣悦</a:t>
              </a:r>
              <a:endParaRPr lang="zh-CN" altLang="en-US" dirty="0">
                <a:solidFill>
                  <a:srgbClr val="24509B"/>
                </a:solidFill>
                <a:latin typeface="字魂35号-经典雅黑" panose="02000000000000000000" pitchFamily="2" charset="-122"/>
                <a:ea typeface="字魂35号-经典雅黑" panose="02000000000000000000" pitchFamily="2" charset="-122"/>
              </a:endParaRPr>
            </a:p>
          </p:txBody>
        </p:sp>
        <p:sp>
          <p:nvSpPr>
            <p:cNvPr id="9" name="矩形: 圆角 8"/>
            <p:cNvSpPr/>
            <p:nvPr/>
          </p:nvSpPr>
          <p:spPr>
            <a:xfrm>
              <a:off x="6495141" y="4862285"/>
              <a:ext cx="1973944" cy="377371"/>
            </a:xfrm>
            <a:prstGeom prst="roundRect">
              <a:avLst>
                <a:gd name="adj" fmla="val 50000"/>
              </a:avLst>
            </a:prstGeom>
            <a:solidFill>
              <a:srgbClr val="F2B952"/>
            </a:solidFill>
            <a:ln w="25400">
              <a:solidFill>
                <a:srgbClr val="24509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rgbClr val="24509B"/>
                  </a:solidFill>
                  <a:latin typeface="字魂35号-经典雅黑" panose="02000000000000000000" pitchFamily="2" charset="-122"/>
                  <a:ea typeface="字魂35号-经典雅黑" panose="02000000000000000000" pitchFamily="2" charset="-122"/>
                </a:rPr>
                <a:t>日期：</a:t>
              </a:r>
              <a:r>
                <a:rPr lang="en-US" altLang="zh-CN" dirty="0">
                  <a:solidFill>
                    <a:srgbClr val="24509B"/>
                  </a:solidFill>
                  <a:latin typeface="字魂35号-经典雅黑" panose="02000000000000000000" pitchFamily="2" charset="-122"/>
                  <a:ea typeface="字魂35号-经典雅黑" panose="02000000000000000000" pitchFamily="2" charset="-122"/>
                </a:rPr>
                <a:t>2023.06.01</a:t>
              </a:r>
              <a:endParaRPr lang="en-US" altLang="zh-CN" dirty="0">
                <a:solidFill>
                  <a:srgbClr val="24509B"/>
                </a:solidFill>
                <a:latin typeface="字魂35号-经典雅黑" panose="02000000000000000000" pitchFamily="2" charset="-122"/>
                <a:ea typeface="字魂35号-经典雅黑" panose="02000000000000000000" pitchFamily="2" charset="-122"/>
              </a:endParaRPr>
            </a:p>
          </p:txBody>
        </p:sp>
      </p:grpSp>
      <p:pic>
        <p:nvPicPr>
          <p:cNvPr id="12" name="图片 1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0159491" y="432024"/>
            <a:ext cx="1252918" cy="1254733"/>
          </a:xfrm>
          <a:prstGeom prst="rect">
            <a:avLst/>
          </a:prstGeom>
        </p:spPr>
      </p:pic>
      <p:sp>
        <p:nvSpPr>
          <p:cNvPr id="2" name="文本框 1"/>
          <p:cNvSpPr txBox="1"/>
          <p:nvPr/>
        </p:nvSpPr>
        <p:spPr>
          <a:xfrm>
            <a:off x="1939290" y="3873500"/>
            <a:ext cx="8721090" cy="953135"/>
          </a:xfrm>
          <a:prstGeom prst="rect">
            <a:avLst/>
          </a:prstGeom>
          <a:noFill/>
        </p:spPr>
        <p:txBody>
          <a:bodyPr wrap="square" rtlCol="0">
            <a:spAutoFit/>
          </a:bodyPr>
          <a:p>
            <a:r>
              <a:rPr lang="en-US" altLang="zh-CN" sz="2800" dirty="0">
                <a:solidFill>
                  <a:srgbClr val="24509B"/>
                </a:solidFill>
                <a:latin typeface="+mn-ea"/>
              </a:rPr>
              <a:t>面向信息自动搜索与收敛:一种动态信息需求表达生成方法</a:t>
            </a:r>
            <a:endParaRPr lang="en-US" altLang="zh-CN" sz="2800" dirty="0">
              <a:solidFill>
                <a:srgbClr val="24509B"/>
              </a:solidFill>
              <a:latin typeface="+mn-ea"/>
            </a:endParaRPr>
          </a:p>
        </p:txBody>
      </p:sp>
    </p:spTree>
  </p:cSld>
  <p:clrMapOvr>
    <a:masterClrMapping/>
  </p:clrMapOvr>
  <mc:AlternateContent xmlns:mc="http://schemas.openxmlformats.org/markup-compatibility/2006">
    <mc:Choice xmlns:p14="http://schemas.microsoft.com/office/powerpoint/2010/main" Requires="p14">
      <p:transition spd="med" p14:dur="700" advTm="5000">
        <p:fade/>
      </p:transition>
    </mc:Choice>
    <mc:Fallback>
      <p:transition spd="med"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1554480" y="1378585"/>
            <a:ext cx="9034145" cy="1568450"/>
          </a:xfrm>
          <a:prstGeom prst="rect">
            <a:avLst/>
          </a:prstGeom>
          <a:noFill/>
        </p:spPr>
        <p:txBody>
          <a:bodyPr wrap="square" rtlCol="0">
            <a:spAutoFit/>
          </a:bodyPr>
          <a:p>
            <a:r>
              <a:rPr lang="en-US" sz="2400"/>
              <a:t>and then according to the expression of art terminology</a:t>
            </a:r>
            <a:r>
              <a:rPr lang="zh-CN" altLang="en-US" sz="2400"/>
              <a:t>（</a:t>
            </a:r>
            <a:r>
              <a:rPr lang="zh-CN" altLang="en-US" sz="2400"/>
              <a:t>术语）</a:t>
            </a:r>
            <a:r>
              <a:rPr lang="en-US" sz="2400"/>
              <a:t>, demand accurately described above is the core idea of this method. Summed up: by early accumulation of a certain amount of knowledge, and then used to dynamically generate demand.</a:t>
            </a:r>
            <a:endParaRPr lang="en-US" sz="2400"/>
          </a:p>
        </p:txBody>
      </p:sp>
      <p:sp>
        <p:nvSpPr>
          <p:cNvPr id="3" name="文本框 2"/>
          <p:cNvSpPr txBox="1"/>
          <p:nvPr/>
        </p:nvSpPr>
        <p:spPr>
          <a:xfrm>
            <a:off x="1636395" y="3426460"/>
            <a:ext cx="9062085" cy="899160"/>
          </a:xfrm>
          <a:prstGeom prst="rect">
            <a:avLst/>
          </a:prstGeom>
          <a:noFill/>
        </p:spPr>
        <p:txBody>
          <a:bodyPr wrap="square" rtlCol="0">
            <a:noAutofit/>
          </a:bodyPr>
          <a:p>
            <a:pPr>
              <a:lnSpc>
                <a:spcPct val="120000"/>
              </a:lnSpc>
            </a:pPr>
            <a:r>
              <a:rPr lang="zh-CN" altLang="en-US" sz="2000">
                <a:latin typeface="微软雅黑" panose="020B0503020204020204" charset="-122"/>
                <a:ea typeface="微软雅黑" panose="020B0503020204020204" charset="-122"/>
              </a:rPr>
              <a:t>然后根据艺术术语的表达，准确描述上述需求是该方法的核心思想。总结起来就是:通过前期积累一定的知识，然后用来动态地产生需求。</a:t>
            </a:r>
            <a:endParaRPr lang="zh-CN" altLang="en-US" sz="2000">
              <a:latin typeface="微软雅黑" panose="020B0503020204020204" charset="-122"/>
              <a:ea typeface="微软雅黑" panose="020B0503020204020204" charset="-122"/>
            </a:endParaRPr>
          </a:p>
        </p:txBody>
      </p:sp>
    </p:spTree>
  </p:cSld>
  <p:clrMapOvr>
    <a:masterClrMapping/>
  </p:clrMapOvr>
  <mc:AlternateContent xmlns:mc="http://schemas.openxmlformats.org/markup-compatibility/2006">
    <mc:Choice xmlns:p14="http://schemas.microsoft.com/office/powerpoint/2010/main" Requires="p14">
      <p:transition spd="med" p14:dur="700" advTm="5000">
        <p:fade/>
      </p:transition>
    </mc:Choice>
    <mc:Fallback>
      <p:transition spd="med" advTm="500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1554480" y="1378585"/>
            <a:ext cx="9034145" cy="2306955"/>
          </a:xfrm>
          <a:prstGeom prst="rect">
            <a:avLst/>
          </a:prstGeom>
          <a:noFill/>
        </p:spPr>
        <p:txBody>
          <a:bodyPr wrap="square" rtlCol="0">
            <a:spAutoFit/>
          </a:bodyPr>
          <a:p>
            <a:r>
              <a:rPr lang="en-US" sz="2400"/>
              <a:t>Difficulties approach is that mining</a:t>
            </a:r>
            <a:r>
              <a:rPr lang="zh-CN" altLang="en-US" sz="2400"/>
              <a:t>（挖掘）</a:t>
            </a:r>
            <a:r>
              <a:rPr lang="en-US" sz="2400"/>
              <a:t> </a:t>
            </a:r>
            <a:r>
              <a:rPr lang="en-US" sz="2400">
                <a:highlight>
                  <a:srgbClr val="00FFFF"/>
                </a:highlight>
              </a:rPr>
              <a:t>miracles mapping knowledge</a:t>
            </a:r>
            <a:r>
              <a:rPr lang="en-US" sz="2400"/>
              <a:t> in three steps: (1) to dig out what key factors play a role in restricting transactions between the user and the information demand, such as the target value systems, transaction execution</a:t>
            </a:r>
            <a:r>
              <a:rPr lang="zh-CN" altLang="en-US" sz="2400"/>
              <a:t>（执行，</a:t>
            </a:r>
            <a:r>
              <a:rPr lang="zh-CN" altLang="en-US" sz="2400"/>
              <a:t>实施）</a:t>
            </a:r>
            <a:r>
              <a:rPr lang="en-US" sz="2400"/>
              <a:t> logic, Equipment Capability environmental characteristics;</a:t>
            </a:r>
            <a:endParaRPr lang="en-US" sz="2400"/>
          </a:p>
        </p:txBody>
      </p:sp>
      <p:sp>
        <p:nvSpPr>
          <p:cNvPr id="3" name="文本框 2"/>
          <p:cNvSpPr txBox="1"/>
          <p:nvPr/>
        </p:nvSpPr>
        <p:spPr>
          <a:xfrm>
            <a:off x="1636395" y="3606165"/>
            <a:ext cx="9062085" cy="899160"/>
          </a:xfrm>
          <a:prstGeom prst="rect">
            <a:avLst/>
          </a:prstGeom>
          <a:noFill/>
        </p:spPr>
        <p:txBody>
          <a:bodyPr wrap="square" rtlCol="0">
            <a:noAutofit/>
          </a:bodyPr>
          <a:p>
            <a:pPr>
              <a:lnSpc>
                <a:spcPct val="120000"/>
              </a:lnSpc>
            </a:pPr>
            <a:r>
              <a:rPr lang="zh-CN" altLang="en-US" sz="2000">
                <a:latin typeface="微软雅黑" panose="020B0503020204020204" charset="-122"/>
                <a:ea typeface="微软雅黑" panose="020B0503020204020204" charset="-122"/>
              </a:rPr>
              <a:t>难点方法是分三步挖掘奇迹映射知识:(1)挖掘制约用户与信息需求之间交易的关键因素，如目标值体系、交易执行逻辑、设备能力环境特征等;</a:t>
            </a:r>
            <a:endParaRPr lang="zh-CN" altLang="en-US" sz="2000">
              <a:latin typeface="微软雅黑" panose="020B0503020204020204" charset="-122"/>
              <a:ea typeface="微软雅黑" panose="020B0503020204020204" charset="-122"/>
            </a:endParaRPr>
          </a:p>
        </p:txBody>
      </p:sp>
      <p:sp>
        <p:nvSpPr>
          <p:cNvPr id="4" name="文本框 3"/>
          <p:cNvSpPr txBox="1"/>
          <p:nvPr/>
        </p:nvSpPr>
        <p:spPr>
          <a:xfrm>
            <a:off x="3257550" y="4505325"/>
            <a:ext cx="6176645" cy="645160"/>
          </a:xfrm>
          <a:prstGeom prst="rect">
            <a:avLst/>
          </a:prstGeom>
          <a:noFill/>
        </p:spPr>
        <p:txBody>
          <a:bodyPr wrap="square" rtlCol="0">
            <a:spAutoFit/>
          </a:bodyPr>
          <a:p>
            <a:r>
              <a:rPr lang="zh-CN" altLang="en-US">
                <a:sym typeface="+mn-ea"/>
              </a:rPr>
              <a:t>！</a:t>
            </a:r>
            <a:r>
              <a:rPr lang="en-US">
                <a:highlight>
                  <a:srgbClr val="00FFFF"/>
                </a:highlight>
                <a:sym typeface="+mn-ea"/>
              </a:rPr>
              <a:t>miracles mapping knowledge</a:t>
            </a:r>
            <a:r>
              <a:rPr lang="zh-CN" altLang="en-US">
                <a:sym typeface="+mn-ea"/>
              </a:rPr>
              <a:t>：前文提到的一种叫奇迹</a:t>
            </a:r>
            <a:r>
              <a:rPr lang="zh-CN" altLang="en-US">
                <a:sym typeface="+mn-ea"/>
              </a:rPr>
              <a:t>映射的知识提取与描述</a:t>
            </a:r>
            <a:r>
              <a:rPr lang="zh-CN" altLang="en-US">
                <a:sym typeface="+mn-ea"/>
              </a:rPr>
              <a:t>方法。</a:t>
            </a:r>
            <a:endParaRPr lang="zh-CN" altLang="en-US">
              <a:sym typeface="+mn-ea"/>
            </a:endParaRPr>
          </a:p>
        </p:txBody>
      </p:sp>
    </p:spTree>
  </p:cSld>
  <p:clrMapOvr>
    <a:masterClrMapping/>
  </p:clrMapOvr>
  <mc:AlternateContent xmlns:mc="http://schemas.openxmlformats.org/markup-compatibility/2006">
    <mc:Choice xmlns:p14="http://schemas.microsoft.com/office/powerpoint/2010/main" Requires="p14">
      <p:transition spd="med" p14:dur="700" advTm="5000">
        <p:fade/>
      </p:transition>
    </mc:Choice>
    <mc:Fallback>
      <p:transition spd="med" advTm="5000">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1554480" y="1378585"/>
            <a:ext cx="9034145" cy="2676525"/>
          </a:xfrm>
          <a:prstGeom prst="rect">
            <a:avLst/>
          </a:prstGeom>
          <a:noFill/>
        </p:spPr>
        <p:txBody>
          <a:bodyPr wrap="square" rtlCol="0">
            <a:spAutoFit/>
          </a:bodyPr>
          <a:p>
            <a:r>
              <a:rPr lang="en-US" sz="2400"/>
              <a:t>(2) to dig out the relationship of mutual</a:t>
            </a:r>
            <a:r>
              <a:rPr lang="zh-CN" altLang="en-US" sz="2400"/>
              <a:t>（相互的，彼此的）</a:t>
            </a:r>
            <a:r>
              <a:rPr lang="en-US" sz="2400"/>
              <a:t> restraint between these key factors; (3) to dig out these key factors for law information needs. Three steps to achieve this requires a lot of digging to do letter mapping</a:t>
            </a:r>
            <a:r>
              <a:rPr lang="zh-CN" altLang="en-US" sz="2400"/>
              <a:t>（映射）</a:t>
            </a:r>
            <a:r>
              <a:rPr lang="en-US" sz="2400"/>
              <a:t> instance as the sample data, these data can be obtained is the prerequisite</a:t>
            </a:r>
            <a:r>
              <a:rPr lang="zh-CN" altLang="en-US" sz="2400"/>
              <a:t>（</a:t>
            </a:r>
            <a:r>
              <a:rPr lang="zh-CN" altLang="en-US" sz="2400"/>
              <a:t>前提）</a:t>
            </a:r>
            <a:r>
              <a:rPr lang="en-US" sz="2400"/>
              <a:t> ability to carry out mining lies.</a:t>
            </a:r>
            <a:endParaRPr lang="en-US" sz="2400"/>
          </a:p>
          <a:p>
            <a:endParaRPr lang="en-US" sz="2400"/>
          </a:p>
        </p:txBody>
      </p:sp>
      <p:sp>
        <p:nvSpPr>
          <p:cNvPr id="3" name="文本框 2"/>
          <p:cNvSpPr txBox="1"/>
          <p:nvPr/>
        </p:nvSpPr>
        <p:spPr>
          <a:xfrm>
            <a:off x="1526540" y="3766820"/>
            <a:ext cx="9062085" cy="899160"/>
          </a:xfrm>
          <a:prstGeom prst="rect">
            <a:avLst/>
          </a:prstGeom>
          <a:noFill/>
        </p:spPr>
        <p:txBody>
          <a:bodyPr wrap="square" rtlCol="0">
            <a:noAutofit/>
          </a:bodyPr>
          <a:p>
            <a:pPr>
              <a:lnSpc>
                <a:spcPct val="120000"/>
              </a:lnSpc>
            </a:pPr>
            <a:r>
              <a:rPr lang="zh-CN" altLang="en-US" sz="2000">
                <a:latin typeface="微软雅黑" panose="020B0503020204020204" charset="-122"/>
                <a:ea typeface="微软雅黑" panose="020B0503020204020204" charset="-122"/>
              </a:rPr>
              <a:t>(2)挖掘出这些关键因素之间相互制约的关系;(3)挖掘出这些法律信息需求的关键因素。实现这三步需要大量的挖掘做字母映射实例作为样本数据，这些数据的获取是进行挖掘能力的前提所在。</a:t>
            </a:r>
            <a:endParaRPr lang="zh-CN" altLang="en-US" sz="2000">
              <a:latin typeface="微软雅黑" panose="020B0503020204020204" charset="-122"/>
              <a:ea typeface="微软雅黑" panose="020B0503020204020204" charset="-122"/>
            </a:endParaRPr>
          </a:p>
        </p:txBody>
      </p:sp>
    </p:spTree>
  </p:cSld>
  <p:clrMapOvr>
    <a:masterClrMapping/>
  </p:clrMapOvr>
  <mc:AlternateContent xmlns:mc="http://schemas.openxmlformats.org/markup-compatibility/2006">
    <mc:Choice xmlns:p14="http://schemas.microsoft.com/office/powerpoint/2010/main" Requires="p14">
      <p:transition spd="med" p14:dur="700" advTm="5000">
        <p:fade/>
      </p:transition>
    </mc:Choice>
    <mc:Fallback>
      <p:transition spd="med" advTm="5000">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p:cNvSpPr/>
          <p:nvPr/>
        </p:nvSpPr>
        <p:spPr>
          <a:xfrm>
            <a:off x="7709283" y="712427"/>
            <a:ext cx="3133164" cy="523220"/>
          </a:xfrm>
          <a:prstGeom prst="rect">
            <a:avLst/>
          </a:prstGeom>
        </p:spPr>
        <p:txBody>
          <a:bodyPr wrap="square">
            <a:spAutoFit/>
          </a:bodyPr>
          <a:lstStyle/>
          <a:p>
            <a:pPr algn="ctr"/>
            <a:r>
              <a:rPr lang="zh-CN" altLang="en-US" sz="2800" dirty="0">
                <a:latin typeface="字魂35号-经典雅黑" panose="02000000000000000000" pitchFamily="2" charset="-122"/>
                <a:ea typeface="字魂35号-经典雅黑" panose="02000000000000000000" pitchFamily="2" charset="-122"/>
              </a:rPr>
              <a:t>参考文献</a:t>
            </a:r>
            <a:endParaRPr lang="zh-CN" altLang="en-US" sz="2800" dirty="0">
              <a:latin typeface="字魂35号-经典雅黑" panose="02000000000000000000" pitchFamily="2" charset="-122"/>
              <a:ea typeface="字魂35号-经典雅黑" panose="02000000000000000000" pitchFamily="2" charset="-122"/>
            </a:endParaRPr>
          </a:p>
        </p:txBody>
      </p:sp>
      <p:sp>
        <p:nvSpPr>
          <p:cNvPr id="25" name="文本框 24"/>
          <p:cNvSpPr txBox="1"/>
          <p:nvPr/>
        </p:nvSpPr>
        <p:spPr>
          <a:xfrm>
            <a:off x="1884045" y="1818005"/>
            <a:ext cx="8522970" cy="922020"/>
          </a:xfrm>
          <a:prstGeom prst="rect">
            <a:avLst/>
          </a:prstGeom>
          <a:noFill/>
        </p:spPr>
        <p:txBody>
          <a:bodyPr wrap="square" rtlCol="0">
            <a:spAutoFit/>
          </a:bodyPr>
          <a:p>
            <a:r>
              <a:rPr lang="zh-CN" altLang="en-US"/>
              <a:t>[</a:t>
            </a:r>
            <a:r>
              <a:rPr lang="en-US" altLang="zh-CN"/>
              <a:t>1</a:t>
            </a:r>
            <a:r>
              <a:rPr lang="zh-CN" altLang="en-US"/>
              <a:t>]Li Youjiang.Toward automatic information search and convergence: A method on dynamic information requirement expression generation[J].</a:t>
            </a:r>
            <a:r>
              <a:rPr lang="en-US" altLang="zh-CN"/>
              <a:t>IEEE</a:t>
            </a:r>
            <a:r>
              <a:rPr lang="zh-CN" altLang="en-US"/>
              <a:t>，</a:t>
            </a:r>
            <a:r>
              <a:rPr lang="en-US" altLang="zh-CN"/>
              <a:t>2016</a:t>
            </a:r>
            <a:r>
              <a:rPr lang="zh-CN" altLang="en-US"/>
              <a:t>，ISBN:978-1-4673-9027-9</a:t>
            </a:r>
            <a:r>
              <a:rPr lang="en-US" altLang="zh-CN"/>
              <a:t>.</a:t>
            </a:r>
            <a:endParaRPr lang="en-US" altLang="zh-CN"/>
          </a:p>
        </p:txBody>
      </p:sp>
    </p:spTree>
  </p:cSld>
  <p:clrMapOvr>
    <a:masterClrMapping/>
  </p:clrMapOvr>
  <mc:AlternateContent xmlns:mc="http://schemas.openxmlformats.org/markup-compatibility/2006">
    <mc:Choice xmlns:p14="http://schemas.microsoft.com/office/powerpoint/2010/main" Requires="p14">
      <p:transition spd="med" p14:dur="700" advTm="5000">
        <p:fade/>
      </p:transition>
    </mc:Choice>
    <mc:Fallback>
      <p:transition spd="med"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254987" y="2228671"/>
            <a:ext cx="5947070" cy="1323439"/>
          </a:xfrm>
          <a:prstGeom prst="rect">
            <a:avLst/>
          </a:prstGeom>
          <a:noFill/>
        </p:spPr>
        <p:txBody>
          <a:bodyPr wrap="square" rtlCol="0">
            <a:spAutoFit/>
          </a:bodyPr>
          <a:lstStyle/>
          <a:p>
            <a:pPr algn="dist"/>
            <a:r>
              <a:rPr lang="zh-CN" altLang="en-US" sz="8000" dirty="0" smtClean="0">
                <a:solidFill>
                  <a:srgbClr val="24509B"/>
                </a:solidFill>
                <a:latin typeface="字魂35号-经典雅黑" panose="02000000000000000000" pitchFamily="2" charset="-122"/>
                <a:ea typeface="字魂35号-经典雅黑" panose="02000000000000000000" pitchFamily="2" charset="-122"/>
              </a:rPr>
              <a:t>望批评指正！</a:t>
            </a:r>
            <a:endParaRPr lang="zh-CN" altLang="en-US" sz="8000" dirty="0">
              <a:solidFill>
                <a:srgbClr val="24509B"/>
              </a:solidFill>
              <a:latin typeface="字魂35号-经典雅黑" panose="02000000000000000000" pitchFamily="2" charset="-122"/>
              <a:ea typeface="字魂35号-经典雅黑" panose="02000000000000000000" pitchFamily="2" charset="-122"/>
            </a:endParaRPr>
          </a:p>
        </p:txBody>
      </p:sp>
      <p:cxnSp>
        <p:nvCxnSpPr>
          <p:cNvPr id="3" name="直接连接符 2"/>
          <p:cNvCxnSpPr/>
          <p:nvPr/>
        </p:nvCxnSpPr>
        <p:spPr>
          <a:xfrm>
            <a:off x="3438220" y="3788015"/>
            <a:ext cx="6225989" cy="0"/>
          </a:xfrm>
          <a:prstGeom prst="line">
            <a:avLst/>
          </a:prstGeom>
          <a:ln w="12700">
            <a:solidFill>
              <a:srgbClr val="24509B"/>
            </a:solidFill>
            <a:prstDash val="dash"/>
          </a:ln>
        </p:spPr>
        <p:style>
          <a:lnRef idx="1">
            <a:schemeClr val="accent1"/>
          </a:lnRef>
          <a:fillRef idx="0">
            <a:schemeClr val="accent1"/>
          </a:fillRef>
          <a:effectRef idx="0">
            <a:schemeClr val="accent1"/>
          </a:effectRef>
          <a:fontRef idx="minor">
            <a:schemeClr val="tx1"/>
          </a:fontRef>
        </p:style>
      </p:cxnSp>
      <p:grpSp>
        <p:nvGrpSpPr>
          <p:cNvPr id="7" name="组合 6"/>
          <p:cNvGrpSpPr/>
          <p:nvPr/>
        </p:nvGrpSpPr>
        <p:grpSpPr>
          <a:xfrm>
            <a:off x="4055007" y="4023921"/>
            <a:ext cx="4347029" cy="377371"/>
            <a:chOff x="4122056" y="4862285"/>
            <a:chExt cx="4347029" cy="377371"/>
          </a:xfrm>
        </p:grpSpPr>
        <p:sp>
          <p:nvSpPr>
            <p:cNvPr id="8" name="矩形: 圆角 7"/>
            <p:cNvSpPr/>
            <p:nvPr/>
          </p:nvSpPr>
          <p:spPr>
            <a:xfrm>
              <a:off x="4122056" y="4862285"/>
              <a:ext cx="1973944" cy="377371"/>
            </a:xfrm>
            <a:prstGeom prst="roundRect">
              <a:avLst>
                <a:gd name="adj" fmla="val 50000"/>
              </a:avLst>
            </a:prstGeom>
            <a:solidFill>
              <a:srgbClr val="F2B952"/>
            </a:solidFill>
            <a:ln w="25400">
              <a:solidFill>
                <a:srgbClr val="24509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rgbClr val="24509B"/>
                  </a:solidFill>
                  <a:latin typeface="字魂35号-经典雅黑" panose="02000000000000000000" pitchFamily="2" charset="-122"/>
                  <a:ea typeface="字魂35号-经典雅黑" panose="02000000000000000000" pitchFamily="2" charset="-122"/>
                </a:rPr>
                <a:t>信息</a:t>
              </a:r>
              <a:r>
                <a:rPr lang="en-US" altLang="zh-CN" dirty="0">
                  <a:solidFill>
                    <a:srgbClr val="24509B"/>
                  </a:solidFill>
                  <a:latin typeface="字魂35号-经典雅黑" panose="02000000000000000000" pitchFamily="2" charset="-122"/>
                  <a:ea typeface="字魂35号-经典雅黑" panose="02000000000000000000" pitchFamily="2" charset="-122"/>
                </a:rPr>
                <a:t>2101</a:t>
              </a:r>
              <a:r>
                <a:rPr lang="zh-CN" altLang="en-US" dirty="0">
                  <a:solidFill>
                    <a:srgbClr val="24509B"/>
                  </a:solidFill>
                  <a:latin typeface="字魂35号-经典雅黑" panose="02000000000000000000" pitchFamily="2" charset="-122"/>
                  <a:ea typeface="字魂35号-经典雅黑" panose="02000000000000000000" pitchFamily="2" charset="-122"/>
                </a:rPr>
                <a:t>刘欣悦</a:t>
              </a:r>
              <a:endParaRPr lang="zh-CN" altLang="en-US" dirty="0">
                <a:solidFill>
                  <a:srgbClr val="24509B"/>
                </a:solidFill>
                <a:latin typeface="字魂35号-经典雅黑" panose="02000000000000000000" pitchFamily="2" charset="-122"/>
                <a:ea typeface="字魂35号-经典雅黑" panose="02000000000000000000" pitchFamily="2" charset="-122"/>
              </a:endParaRPr>
            </a:p>
          </p:txBody>
        </p:sp>
        <p:sp>
          <p:nvSpPr>
            <p:cNvPr id="9" name="矩形: 圆角 8"/>
            <p:cNvSpPr/>
            <p:nvPr/>
          </p:nvSpPr>
          <p:spPr>
            <a:xfrm>
              <a:off x="6495141" y="4862285"/>
              <a:ext cx="1973944" cy="377371"/>
            </a:xfrm>
            <a:prstGeom prst="roundRect">
              <a:avLst>
                <a:gd name="adj" fmla="val 50000"/>
              </a:avLst>
            </a:prstGeom>
            <a:solidFill>
              <a:srgbClr val="F2B952"/>
            </a:solidFill>
            <a:ln w="25400">
              <a:solidFill>
                <a:srgbClr val="24509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rgbClr val="24509B"/>
                  </a:solidFill>
                  <a:latin typeface="字魂35号-经典雅黑" panose="02000000000000000000" pitchFamily="2" charset="-122"/>
                  <a:ea typeface="字魂35号-经典雅黑" panose="02000000000000000000" pitchFamily="2" charset="-122"/>
                </a:rPr>
                <a:t>2023.06.01</a:t>
              </a:r>
              <a:endParaRPr lang="en-US" altLang="zh-CN" dirty="0">
                <a:solidFill>
                  <a:srgbClr val="24509B"/>
                </a:solidFill>
                <a:latin typeface="字魂35号-经典雅黑" panose="02000000000000000000" pitchFamily="2" charset="-122"/>
                <a:ea typeface="字魂35号-经典雅黑" panose="02000000000000000000" pitchFamily="2" charset="-122"/>
              </a:endParaRPr>
            </a:p>
          </p:txBody>
        </p:sp>
      </p:grpSp>
      <p:pic>
        <p:nvPicPr>
          <p:cNvPr id="11" name="图片 10"/>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0159491" y="432024"/>
            <a:ext cx="1252918" cy="1254733"/>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Tm="5000">
        <p:fade/>
      </p:transition>
    </mc:Choice>
    <mc:Fallback>
      <p:transition spd="med"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147527" y="681737"/>
            <a:ext cx="1960880" cy="521970"/>
          </a:xfrm>
          <a:prstGeom prst="rect">
            <a:avLst/>
          </a:prstGeom>
        </p:spPr>
        <p:txBody>
          <a:bodyPr wrap="none">
            <a:spAutoFit/>
          </a:bodyPr>
          <a:lstStyle/>
          <a:p>
            <a:pPr algn="l"/>
            <a:r>
              <a:rPr sz="2800" dirty="0" smtClean="0">
                <a:latin typeface="字魂35号-经典雅黑" panose="02000000000000000000" pitchFamily="2" charset="-122"/>
                <a:ea typeface="字魂35号-经典雅黑" panose="02000000000000000000" pitchFamily="2" charset="-122"/>
              </a:rPr>
              <a:t>Abstract</a:t>
            </a:r>
            <a:r>
              <a:rPr lang="zh-CN" sz="2800" dirty="0" smtClean="0">
                <a:latin typeface="字魂35号-经典雅黑" panose="02000000000000000000" pitchFamily="2" charset="-122"/>
                <a:ea typeface="字魂35号-经典雅黑" panose="02000000000000000000" pitchFamily="2" charset="-122"/>
              </a:rPr>
              <a:t>：</a:t>
            </a:r>
            <a:endParaRPr lang="zh-CN" sz="2800" dirty="0" smtClean="0">
              <a:latin typeface="字魂35号-经典雅黑" panose="02000000000000000000" pitchFamily="2" charset="-122"/>
              <a:ea typeface="字魂35号-经典雅黑" panose="02000000000000000000" pitchFamily="2" charset="-122"/>
            </a:endParaRPr>
          </a:p>
        </p:txBody>
      </p:sp>
      <p:pic>
        <p:nvPicPr>
          <p:cNvPr id="10" name="图片 9"/>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0159491" y="432024"/>
            <a:ext cx="1252918" cy="1254733"/>
          </a:xfrm>
          <a:prstGeom prst="rect">
            <a:avLst/>
          </a:prstGeom>
        </p:spPr>
      </p:pic>
      <p:sp>
        <p:nvSpPr>
          <p:cNvPr id="2" name="文本框 1"/>
          <p:cNvSpPr txBox="1"/>
          <p:nvPr>
            <p:custDataLst>
              <p:tags r:id="rId2"/>
            </p:custDataLst>
          </p:nvPr>
        </p:nvSpPr>
        <p:spPr>
          <a:xfrm>
            <a:off x="1554480" y="1378585"/>
            <a:ext cx="9034145" cy="3192780"/>
          </a:xfrm>
          <a:prstGeom prst="rect">
            <a:avLst/>
          </a:prstGeom>
          <a:noFill/>
        </p:spPr>
        <p:txBody>
          <a:bodyPr wrap="square" rtlCol="0">
            <a:spAutoFit/>
          </a:bodyPr>
          <a:p>
            <a:pPr>
              <a:lnSpc>
                <a:spcPct val="120000"/>
              </a:lnSpc>
            </a:pPr>
            <a:r>
              <a:rPr lang="en-US" altLang="zh-CN" sz="2400"/>
              <a:t> </a:t>
            </a:r>
            <a:r>
              <a:rPr lang="en-US" altLang="zh-CN" sz="2400">
                <a:latin typeface="微软雅黑" panose="020B0503020204020204" charset="-122"/>
                <a:ea typeface="微软雅黑" panose="020B0503020204020204" charset="-122"/>
              </a:rPr>
              <a:t> </a:t>
            </a:r>
            <a:r>
              <a:rPr lang="zh-CN" altLang="en-US" sz="2400"/>
              <a:t>As available information on networked environment becomes more abundant, diversified, and dispersed（</a:t>
            </a:r>
            <a:r>
              <a:rPr lang="en-US" altLang="zh-CN" sz="2400">
                <a:sym typeface="+mn-ea"/>
              </a:rPr>
              <a:t>分散的</a:t>
            </a:r>
            <a:r>
              <a:rPr lang="zh-CN" altLang="en-US" sz="2400"/>
              <a:t>）, traditional fixed information service mode will be substituted（替代） by on-demand（请求式） information search and convergence（</a:t>
            </a:r>
            <a:r>
              <a:rPr lang="zh-CN" altLang="en-US" sz="2400"/>
              <a:t>融合）. Therefore, dynamic（</a:t>
            </a:r>
            <a:r>
              <a:rPr lang="zh-CN" altLang="en-US" sz="2400">
                <a:sym typeface="+mn-ea"/>
              </a:rPr>
              <a:t>动态的</a:t>
            </a:r>
            <a:r>
              <a:rPr lang="zh-CN" altLang="en-US" sz="2400"/>
              <a:t>） and precise express of user information requirement becomes an important impact factor of information service quality. </a:t>
            </a:r>
            <a:endParaRPr lang="zh-CN" altLang="en-US" sz="2400"/>
          </a:p>
        </p:txBody>
      </p:sp>
    </p:spTree>
  </p:cSld>
  <p:clrMapOvr>
    <a:masterClrMapping/>
  </p:clrMapOvr>
  <mc:AlternateContent xmlns:mc="http://schemas.openxmlformats.org/markup-compatibility/2006">
    <mc:Choice xmlns:p14="http://schemas.microsoft.com/office/powerpoint/2010/main" Requires="p14">
      <p:transition spd="med" p14:dur="700" advTm="5000">
        <p:fade/>
      </p:transition>
    </mc:Choice>
    <mc:Fallback>
      <p:transition spd="med"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1554480" y="1290320"/>
            <a:ext cx="9034145" cy="1641475"/>
          </a:xfrm>
          <a:prstGeom prst="rect">
            <a:avLst/>
          </a:prstGeom>
          <a:noFill/>
        </p:spPr>
        <p:txBody>
          <a:bodyPr wrap="square" rtlCol="0">
            <a:spAutoFit/>
          </a:bodyPr>
          <a:p>
            <a:pPr>
              <a:lnSpc>
                <a:spcPct val="140000"/>
              </a:lnSpc>
            </a:pPr>
            <a:r>
              <a:rPr lang="en-US" altLang="zh-CN" sz="2400"/>
              <a:t> </a:t>
            </a:r>
            <a:r>
              <a:rPr lang="en-US" altLang="zh-CN" sz="2400">
                <a:latin typeface="微软雅黑" panose="020B0503020204020204" charset="-122"/>
                <a:ea typeface="微软雅黑" panose="020B0503020204020204" charset="-122"/>
              </a:rPr>
              <a:t> </a:t>
            </a:r>
            <a:r>
              <a:rPr lang="zh-CN" altLang="en-US" sz="2400">
                <a:latin typeface="微软雅黑" panose="020B0503020204020204" charset="-122"/>
                <a:ea typeface="微软雅黑" panose="020B0503020204020204" charset="-122"/>
              </a:rPr>
              <a:t>随着网络环境下可用信息的日益丰富、多样化和分散化，传统的固定信息服务模式将被按需信息搜索和融合所取代。因此，用户信息需求的动态、精准表达成为影响信息服务质量的重要因素。</a:t>
            </a:r>
            <a:endParaRPr lang="zh-CN" altLang="en-US" sz="2400">
              <a:latin typeface="微软雅黑" panose="020B0503020204020204" charset="-122"/>
              <a:ea typeface="微软雅黑" panose="020B0503020204020204" charset="-122"/>
            </a:endParaRPr>
          </a:p>
        </p:txBody>
      </p:sp>
    </p:spTree>
  </p:cSld>
  <p:clrMapOvr>
    <a:masterClrMapping/>
  </p:clrMapOvr>
  <mc:AlternateContent xmlns:mc="http://schemas.openxmlformats.org/markup-compatibility/2006">
    <mc:Choice xmlns:p14="http://schemas.microsoft.com/office/powerpoint/2010/main" Requires="p14">
      <p:transition spd="med" p14:dur="700" advTm="5000">
        <p:fade/>
      </p:transition>
    </mc:Choice>
    <mc:Fallback>
      <p:transition spd="med" advTm="500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1554480" y="1378585"/>
            <a:ext cx="9034145" cy="2245360"/>
          </a:xfrm>
          <a:prstGeom prst="rect">
            <a:avLst/>
          </a:prstGeom>
          <a:noFill/>
        </p:spPr>
        <p:txBody>
          <a:bodyPr wrap="square" rtlCol="0">
            <a:spAutoFit/>
          </a:bodyPr>
          <a:p>
            <a:r>
              <a:rPr lang="zh-CN" altLang="en-US" sz="2400"/>
              <a:t> </a:t>
            </a:r>
            <a:r>
              <a:rPr lang="zh-CN" altLang="en-US" sz="2800"/>
              <a:t>Based on TIREM (task information requirement express model), a method is proposed（提出） on dynamic information requirement expression generation, along with a demo software developed to verify（证实） the feasibility（</a:t>
            </a:r>
            <a:r>
              <a:rPr lang="zh-CN" altLang="en-US" sz="2800"/>
              <a:t>可能性） of TIREM and the proposed method.</a:t>
            </a:r>
            <a:endParaRPr lang="zh-CN" altLang="en-US" sz="2800"/>
          </a:p>
        </p:txBody>
      </p:sp>
      <p:sp>
        <p:nvSpPr>
          <p:cNvPr id="4" name="文本框 3"/>
          <p:cNvSpPr txBox="1"/>
          <p:nvPr/>
        </p:nvSpPr>
        <p:spPr>
          <a:xfrm>
            <a:off x="1636395" y="3873500"/>
            <a:ext cx="8935085" cy="1014730"/>
          </a:xfrm>
          <a:prstGeom prst="rect">
            <a:avLst/>
          </a:prstGeom>
          <a:noFill/>
        </p:spPr>
        <p:txBody>
          <a:bodyPr wrap="square" rtlCol="0">
            <a:spAutoFit/>
          </a:bodyPr>
          <a:p>
            <a:r>
              <a:rPr lang="zh-CN" altLang="en-US" sz="2000">
                <a:latin typeface="微软雅黑" panose="020B0503020204020204" charset="-122"/>
                <a:ea typeface="微软雅黑" panose="020B0503020204020204" charset="-122"/>
                <a:sym typeface="+mn-ea"/>
              </a:rPr>
              <a:t>在任务信息需求表达模型(TIREM)的基础上，提出了一种动态信息需求表达的生成方法，并开发了一个演示软件来验证该方法的可行性。</a:t>
            </a:r>
            <a:endParaRPr lang="zh-CN" altLang="en-US" sz="2000">
              <a:latin typeface="微软雅黑" panose="020B0503020204020204" charset="-122"/>
              <a:ea typeface="微软雅黑" panose="020B0503020204020204" charset="-122"/>
              <a:sym typeface="+mn-ea"/>
            </a:endParaRPr>
          </a:p>
          <a:p>
            <a:endParaRPr lang="zh-CN" altLang="en-US" sz="2000">
              <a:latin typeface="微软雅黑" panose="020B0503020204020204" charset="-122"/>
              <a:ea typeface="微软雅黑" panose="020B0503020204020204" charset="-122"/>
              <a:sym typeface="+mn-ea"/>
            </a:endParaRPr>
          </a:p>
        </p:txBody>
      </p:sp>
    </p:spTree>
  </p:cSld>
  <p:clrMapOvr>
    <a:masterClrMapping/>
  </p:clrMapOvr>
  <mc:AlternateContent xmlns:mc="http://schemas.openxmlformats.org/markup-compatibility/2006">
    <mc:Choice xmlns:p14="http://schemas.microsoft.com/office/powerpoint/2010/main" Requires="p14">
      <p:transition spd="med" p14:dur="700" advTm="5000">
        <p:fade/>
      </p:transition>
    </mc:Choice>
    <mc:Fallback>
      <p:transition spd="med" advTm="500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1554480" y="1378585"/>
            <a:ext cx="9034145" cy="1938020"/>
          </a:xfrm>
          <a:prstGeom prst="rect">
            <a:avLst/>
          </a:prstGeom>
          <a:noFill/>
        </p:spPr>
        <p:txBody>
          <a:bodyPr wrap="square" rtlCol="0">
            <a:spAutoFit/>
          </a:bodyPr>
          <a:p>
            <a:r>
              <a:rPr lang="zh-CN" altLang="en-US" sz="2400"/>
              <a:t> In this paper, the General Information Requirements Description Language (GIRDL) syntax（句法规则） specification（规范） , and the syntax specification for further expansion, formed a “Select … Where … When … From. ” as the main syntax, then illustrate（</a:t>
            </a:r>
            <a:r>
              <a:rPr lang="zh-CN" altLang="en-US" sz="2400"/>
              <a:t>说明） 4 field meanings:</a:t>
            </a:r>
            <a:endParaRPr lang="zh-CN" altLang="en-US" sz="2400"/>
          </a:p>
        </p:txBody>
      </p:sp>
      <p:sp>
        <p:nvSpPr>
          <p:cNvPr id="3" name="文本框 2"/>
          <p:cNvSpPr txBox="1"/>
          <p:nvPr/>
        </p:nvSpPr>
        <p:spPr>
          <a:xfrm>
            <a:off x="1636395" y="3426460"/>
            <a:ext cx="9062085" cy="1014730"/>
          </a:xfrm>
          <a:prstGeom prst="rect">
            <a:avLst/>
          </a:prstGeom>
          <a:noFill/>
        </p:spPr>
        <p:txBody>
          <a:bodyPr wrap="square" rtlCol="0">
            <a:spAutoFit/>
          </a:bodyPr>
          <a:p>
            <a:r>
              <a:rPr lang="zh-CN" altLang="en-US" sz="2000">
                <a:latin typeface="微软雅黑" panose="020B0503020204020204" charset="-122"/>
                <a:ea typeface="微软雅黑" panose="020B0503020204020204" charset="-122"/>
              </a:rPr>
              <a:t>在本文中，通用信息需求描述语言(GIRDL)语法规范，和进一步扩展的语法规范形成了“Select…Where…When…From”。作为主要语法，然后说明4个字段的含义:</a:t>
            </a:r>
            <a:endParaRPr lang="zh-CN" altLang="en-US" sz="2000">
              <a:latin typeface="微软雅黑" panose="020B0503020204020204" charset="-122"/>
              <a:ea typeface="微软雅黑" panose="020B0503020204020204" charset="-122"/>
            </a:endParaRPr>
          </a:p>
        </p:txBody>
      </p:sp>
      <p:sp>
        <p:nvSpPr>
          <p:cNvPr id="5" name="圆角矩形 4"/>
          <p:cNvSpPr/>
          <p:nvPr/>
        </p:nvSpPr>
        <p:spPr>
          <a:xfrm>
            <a:off x="639445" y="376555"/>
            <a:ext cx="10773410" cy="434340"/>
          </a:xfrm>
          <a:prstGeom prst="roundRect">
            <a:avLst/>
          </a:prstGeom>
          <a:solidFill>
            <a:schemeClr val="bg1"/>
          </a:solidFill>
          <a:ln cap="rnd">
            <a:solidFill>
              <a:schemeClr val="tx1"/>
            </a:solidFill>
            <a:round/>
          </a:ln>
          <a:effectLst/>
        </p:spPr>
        <p:style>
          <a:lnRef idx="2">
            <a:schemeClr val="accent6"/>
          </a:lnRef>
          <a:fillRef idx="1">
            <a:schemeClr val="lt1"/>
          </a:fillRef>
          <a:effectRef idx="0">
            <a:schemeClr val="accent6"/>
          </a:effectRef>
          <a:fontRef idx="minor">
            <a:schemeClr val="dk1"/>
          </a:fontRef>
        </p:style>
        <p:txBody>
          <a:bodyPr rtlCol="0" anchor="ctr"/>
          <a:p>
            <a:pPr algn="l"/>
            <a:r>
              <a:rPr lang="zh-CN" altLang="en-US" sz="2400" b="1">
                <a:solidFill>
                  <a:schemeClr val="tx1"/>
                </a:solidFill>
              </a:rPr>
              <a:t>B. GIRDL and Analytical Transformation Mechanism（GIRDL与解析转化机制）</a:t>
            </a:r>
            <a:endParaRPr lang="zh-CN" altLang="en-US" sz="2400" b="1">
              <a:solidFill>
                <a:schemeClr val="tx1"/>
              </a:solidFill>
            </a:endParaRPr>
          </a:p>
        </p:txBody>
      </p:sp>
    </p:spTree>
  </p:cSld>
  <p:clrMapOvr>
    <a:masterClrMapping/>
  </p:clrMapOvr>
  <mc:AlternateContent xmlns:mc="http://schemas.openxmlformats.org/markup-compatibility/2006">
    <mc:Choice xmlns:p14="http://schemas.microsoft.com/office/powerpoint/2010/main" Requires="p14">
      <p:transition spd="med" p14:dur="700" advTm="5000">
        <p:fade/>
      </p:transition>
    </mc:Choice>
    <mc:Fallback>
      <p:transition spd="med" advTm="500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1554480" y="1378585"/>
            <a:ext cx="9034145" cy="3107690"/>
          </a:xfrm>
          <a:prstGeom prst="rect">
            <a:avLst/>
          </a:prstGeom>
          <a:noFill/>
        </p:spPr>
        <p:txBody>
          <a:bodyPr wrap="square" rtlCol="0">
            <a:spAutoFit/>
          </a:bodyPr>
          <a:p>
            <a:r>
              <a:rPr lang="zh-CN" altLang="en-US" sz="2400"/>
              <a:t> </a:t>
            </a:r>
            <a:r>
              <a:rPr lang="zh-CN" altLang="en-US" sz="2800"/>
              <a:t>Select and Where to follow </a:t>
            </a:r>
            <a:r>
              <a:rPr lang="zh-CN" altLang="en-US" sz="2800">
                <a:highlight>
                  <a:srgbClr val="00FFFF"/>
                </a:highlight>
              </a:rPr>
              <a:t>SQL syntax</a:t>
            </a:r>
            <a:r>
              <a:rPr lang="zh-CN" altLang="en-US" sz="2800"/>
              <a:t>. Wherein（</a:t>
            </a:r>
            <a:r>
              <a:rPr lang="zh-CN" altLang="en-US" sz="2800"/>
              <a:t>其中）, Select indicating unknown information to be queried, Where used to indicate the relevant known information defining the information to be queried. But unlike in SQL, Select and Where in terms GIRDL not simply attribute name, but a string of “subject” and the name “attribute” name and “.” Symbols or known as the “property chain”.</a:t>
            </a:r>
            <a:endParaRPr lang="zh-CN" altLang="en-US" sz="2800"/>
          </a:p>
        </p:txBody>
      </p:sp>
      <p:sp>
        <p:nvSpPr>
          <p:cNvPr id="3" name="文本框 2"/>
          <p:cNvSpPr txBox="1"/>
          <p:nvPr/>
        </p:nvSpPr>
        <p:spPr>
          <a:xfrm>
            <a:off x="3286125" y="4607560"/>
            <a:ext cx="6637655" cy="460375"/>
          </a:xfrm>
          <a:prstGeom prst="rect">
            <a:avLst/>
          </a:prstGeom>
          <a:noFill/>
        </p:spPr>
        <p:txBody>
          <a:bodyPr wrap="square" rtlCol="0">
            <a:spAutoFit/>
          </a:bodyPr>
          <a:p>
            <a:r>
              <a:rPr lang="zh-CN" altLang="en-US" sz="2400">
                <a:sym typeface="+mn-ea"/>
              </a:rPr>
              <a:t>！</a:t>
            </a:r>
            <a:r>
              <a:rPr lang="zh-CN" altLang="en-US" sz="2400">
                <a:highlight>
                  <a:srgbClr val="00FFFF"/>
                </a:highlight>
                <a:sym typeface="+mn-ea"/>
              </a:rPr>
              <a:t>SQL syntax</a:t>
            </a:r>
            <a:r>
              <a:rPr lang="zh-CN" altLang="en-US" sz="2400">
                <a:sym typeface="+mn-ea"/>
              </a:rPr>
              <a:t>：</a:t>
            </a:r>
            <a:r>
              <a:rPr lang="zh-CN" altLang="en-US" sz="2400">
                <a:sym typeface="+mn-ea"/>
              </a:rPr>
              <a:t>一种</a:t>
            </a:r>
            <a:r>
              <a:rPr lang="zh-CN" altLang="en-US" sz="2400">
                <a:sym typeface="+mn-ea"/>
              </a:rPr>
              <a:t>数据库语法</a:t>
            </a:r>
            <a:endParaRPr lang="zh-CN" altLang="en-US" sz="2400">
              <a:sym typeface="+mn-ea"/>
            </a:endParaRPr>
          </a:p>
        </p:txBody>
      </p:sp>
    </p:spTree>
  </p:cSld>
  <p:clrMapOvr>
    <a:masterClrMapping/>
  </p:clrMapOvr>
  <mc:AlternateContent xmlns:mc="http://schemas.openxmlformats.org/markup-compatibility/2006">
    <mc:Choice xmlns:p14="http://schemas.microsoft.com/office/powerpoint/2010/main" Requires="p14">
      <p:transition spd="med" p14:dur="700" advTm="5000">
        <p:fade/>
      </p:transition>
    </mc:Choice>
    <mc:Fallback>
      <p:transition spd="med" advTm="500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1554480" y="1378585"/>
            <a:ext cx="9034145" cy="2245360"/>
          </a:xfrm>
          <a:prstGeom prst="rect">
            <a:avLst/>
          </a:prstGeom>
          <a:noFill/>
        </p:spPr>
        <p:txBody>
          <a:bodyPr wrap="square" rtlCol="0">
            <a:spAutoFit/>
          </a:bodyPr>
          <a:p>
            <a:r>
              <a:rPr lang="zh-CN" altLang="en-US" sz="2400"/>
              <a:t> </a:t>
            </a:r>
            <a:r>
              <a:rPr lang="zh-CN" altLang="en-US" sz="2800"/>
              <a:t>Select and Where to follow SQL语法。其中:</a:t>
            </a:r>
            <a:r>
              <a:rPr lang="en-US" altLang="zh-CN" sz="2800"/>
              <a:t>‘</a:t>
            </a:r>
            <a:r>
              <a:rPr lang="zh-CN" altLang="en-US" sz="2800"/>
              <a:t>选择</a:t>
            </a:r>
            <a:r>
              <a:rPr lang="en-US" altLang="zh-CN" sz="2800"/>
              <a:t>’</a:t>
            </a:r>
            <a:r>
              <a:rPr lang="zh-CN" altLang="en-US" sz="2800"/>
              <a:t>表示要查询的未知信息。其中，表示相关的已知信息，定义要查询的信息。但与SQL中不同的是，GIRDL中的Select和Where不是简单的属性名称，而是一个由“subject”和名称组成的字符串“属性”name和“。”符号或称为“属性链”。</a:t>
            </a:r>
            <a:endParaRPr lang="zh-CN" altLang="en-US" sz="2800"/>
          </a:p>
        </p:txBody>
      </p:sp>
    </p:spTree>
  </p:cSld>
  <p:clrMapOvr>
    <a:masterClrMapping/>
  </p:clrMapOvr>
  <mc:AlternateContent xmlns:mc="http://schemas.openxmlformats.org/markup-compatibility/2006">
    <mc:Choice xmlns:p14="http://schemas.microsoft.com/office/powerpoint/2010/main" Requires="p14">
      <p:transition spd="med" p14:dur="700" advTm="5000">
        <p:fade/>
      </p:transition>
    </mc:Choice>
    <mc:Fallback>
      <p:transition spd="med" advTm="5000">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1554480" y="1378585"/>
            <a:ext cx="9034145" cy="1938020"/>
          </a:xfrm>
          <a:prstGeom prst="rect">
            <a:avLst/>
          </a:prstGeom>
          <a:noFill/>
        </p:spPr>
        <p:txBody>
          <a:bodyPr wrap="square" rtlCol="0">
            <a:spAutoFit/>
          </a:bodyPr>
          <a:p>
            <a:r>
              <a:rPr lang="zh-CN" altLang="en-US" sz="2400"/>
              <a:t> For applications in the field of user transaction（交易） categories, each category of firms will need to write a message template（模板） information needs to define the type and scope（范围） of information required to define the appropriate（</a:t>
            </a:r>
            <a:r>
              <a:rPr lang="zh-CN" altLang="en-US" sz="2400"/>
              <a:t>合适的） variables for factors which change during treatment to practical matters,</a:t>
            </a:r>
            <a:endParaRPr lang="zh-CN" altLang="en-US" sz="2400"/>
          </a:p>
        </p:txBody>
      </p:sp>
      <p:sp>
        <p:nvSpPr>
          <p:cNvPr id="3" name="文本框 2"/>
          <p:cNvSpPr txBox="1"/>
          <p:nvPr/>
        </p:nvSpPr>
        <p:spPr>
          <a:xfrm>
            <a:off x="1636395" y="3426460"/>
            <a:ext cx="9062085" cy="706755"/>
          </a:xfrm>
          <a:prstGeom prst="rect">
            <a:avLst/>
          </a:prstGeom>
          <a:noFill/>
        </p:spPr>
        <p:txBody>
          <a:bodyPr wrap="square" rtlCol="0">
            <a:spAutoFit/>
          </a:bodyPr>
          <a:p>
            <a:r>
              <a:rPr lang="zh-CN" altLang="en-US" sz="2000">
                <a:latin typeface="微软雅黑" panose="020B0503020204020204" charset="-122"/>
                <a:ea typeface="微软雅黑" panose="020B0503020204020204" charset="-122"/>
              </a:rPr>
              <a:t>对于用户交易类别领域的应用，每一类公司都需要编写信息模板，需要确定信息的类型和范围，需要确定在处理实际事项期间发生变化的因素的适当变量;</a:t>
            </a:r>
            <a:endParaRPr lang="zh-CN" altLang="en-US" sz="2000">
              <a:latin typeface="微软雅黑" panose="020B0503020204020204" charset="-122"/>
              <a:ea typeface="微软雅黑" panose="020B0503020204020204" charset="-122"/>
            </a:endParaRPr>
          </a:p>
        </p:txBody>
      </p:sp>
      <p:sp>
        <p:nvSpPr>
          <p:cNvPr id="5" name="圆角矩形 4"/>
          <p:cNvSpPr/>
          <p:nvPr/>
        </p:nvSpPr>
        <p:spPr>
          <a:xfrm>
            <a:off x="1033780" y="444500"/>
            <a:ext cx="9043670" cy="434340"/>
          </a:xfrm>
          <a:prstGeom prst="roundRect">
            <a:avLst/>
          </a:prstGeom>
          <a:solidFill>
            <a:schemeClr val="bg1"/>
          </a:solidFill>
          <a:ln cap="rnd">
            <a:solidFill>
              <a:schemeClr val="tx1"/>
            </a:solidFill>
            <a:round/>
          </a:ln>
          <a:effectLst/>
        </p:spPr>
        <p:style>
          <a:lnRef idx="2">
            <a:schemeClr val="accent6"/>
          </a:lnRef>
          <a:fillRef idx="1">
            <a:schemeClr val="lt1"/>
          </a:fillRef>
          <a:effectRef idx="0">
            <a:schemeClr val="accent6"/>
          </a:effectRef>
          <a:fontRef idx="minor">
            <a:schemeClr val="dk1"/>
          </a:fontRef>
        </p:style>
        <p:txBody>
          <a:bodyPr rtlCol="0" anchor="ctr"/>
          <a:p>
            <a:pPr algn="l"/>
            <a:r>
              <a:rPr lang="zh-CN" altLang="en-US" sz="2400" b="1">
                <a:solidFill>
                  <a:schemeClr val="tx1"/>
                </a:solidFill>
              </a:rPr>
              <a:t>C. Template-Driven Approach（基于模板驱动的信息需求表达式）</a:t>
            </a:r>
            <a:endParaRPr lang="zh-CN" altLang="en-US" sz="2400" b="1">
              <a:solidFill>
                <a:schemeClr val="tx1"/>
              </a:solidFill>
            </a:endParaRPr>
          </a:p>
        </p:txBody>
      </p:sp>
    </p:spTree>
  </p:cSld>
  <p:clrMapOvr>
    <a:masterClrMapping/>
  </p:clrMapOvr>
  <mc:AlternateContent xmlns:mc="http://schemas.openxmlformats.org/markup-compatibility/2006">
    <mc:Choice xmlns:p14="http://schemas.microsoft.com/office/powerpoint/2010/main" Requires="p14">
      <p:transition spd="med" p14:dur="700" advTm="5000">
        <p:fade/>
      </p:transition>
    </mc:Choice>
    <mc:Fallback>
      <p:transition spd="med" advTm="500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1554480" y="1378585"/>
            <a:ext cx="9034145" cy="2306955"/>
          </a:xfrm>
          <a:prstGeom prst="rect">
            <a:avLst/>
          </a:prstGeom>
          <a:noFill/>
        </p:spPr>
        <p:txBody>
          <a:bodyPr wrap="square" rtlCol="0">
            <a:spAutoFit/>
          </a:bodyPr>
          <a:p>
            <a:r>
              <a:rPr sz="2400"/>
              <a:t>transferring the corresponding the template and the actual value of the variable to fill in the blank template to generate the actual information needs of expression,then the expression parsing</a:t>
            </a:r>
            <a:r>
              <a:rPr lang="en-US" sz="2400"/>
              <a:t>L</a:t>
            </a:r>
            <a:r>
              <a:rPr lang="zh-CN" sz="2400"/>
              <a:t>（解析，分析）</a:t>
            </a:r>
            <a:r>
              <a:rPr sz="2400"/>
              <a:t> conversion mechanism</a:t>
            </a:r>
            <a:r>
              <a:rPr lang="zh-CN" sz="2400"/>
              <a:t>（</a:t>
            </a:r>
            <a:r>
              <a:rPr lang="zh-CN" sz="2400"/>
              <a:t>机制）</a:t>
            </a:r>
            <a:r>
              <a:rPr sz="2400"/>
              <a:t> according to the information needs to be converted to the corresponding type of information requested,</a:t>
            </a:r>
            <a:endParaRPr sz="2400"/>
          </a:p>
        </p:txBody>
      </p:sp>
      <p:sp>
        <p:nvSpPr>
          <p:cNvPr id="3" name="文本框 2"/>
          <p:cNvSpPr txBox="1"/>
          <p:nvPr/>
        </p:nvSpPr>
        <p:spPr>
          <a:xfrm>
            <a:off x="1554480" y="3882390"/>
            <a:ext cx="9062085" cy="899160"/>
          </a:xfrm>
          <a:prstGeom prst="rect">
            <a:avLst/>
          </a:prstGeom>
          <a:noFill/>
        </p:spPr>
        <p:txBody>
          <a:bodyPr wrap="square" rtlCol="0">
            <a:noAutofit/>
          </a:bodyPr>
          <a:p>
            <a:pPr>
              <a:lnSpc>
                <a:spcPct val="110000"/>
              </a:lnSpc>
            </a:pPr>
            <a:r>
              <a:rPr lang="zh-CN" altLang="en-US" sz="2000">
                <a:latin typeface="微软雅黑" panose="020B0503020204020204" charset="-122"/>
                <a:ea typeface="微软雅黑" panose="020B0503020204020204" charset="-122"/>
              </a:rPr>
              <a:t>传递相应的模板和实际值的变量来填充空白模板，生成实际信息需要的表达式，然后表达式解析转换机制根据所需要的信息转换为所请求信息的相应类型;</a:t>
            </a:r>
            <a:endParaRPr lang="zh-CN" altLang="en-US" sz="2000">
              <a:latin typeface="微软雅黑" panose="020B0503020204020204" charset="-122"/>
              <a:ea typeface="微软雅黑" panose="020B0503020204020204" charset="-122"/>
            </a:endParaRPr>
          </a:p>
        </p:txBody>
      </p:sp>
    </p:spTree>
  </p:cSld>
  <p:clrMapOvr>
    <a:masterClrMapping/>
  </p:clrMapOvr>
  <mc:AlternateContent xmlns:mc="http://schemas.openxmlformats.org/markup-compatibility/2006">
    <mc:Choice xmlns:p14="http://schemas.microsoft.com/office/powerpoint/2010/main" Requires="p14">
      <p:transition spd="med" p14:dur="700" advTm="5000">
        <p:fade/>
      </p:transition>
    </mc:Choice>
    <mc:Fallback>
      <p:transition spd="med" advTm="5000">
        <p:fade/>
      </p:transition>
    </mc:Fallback>
  </mc:AlternateContent>
</p:sld>
</file>

<file path=ppt/tags/tag1.xml><?xml version="1.0" encoding="utf-8"?>
<p:tagLst xmlns:p="http://schemas.openxmlformats.org/presentationml/2006/main">
  <p:tag name="KSO_WM_BEAUTIFY_FLAG" val=""/>
</p:tagLst>
</file>

<file path=ppt/tags/tag2.xml><?xml version="1.0" encoding="utf-8"?>
<p:tagLst xmlns:p="http://schemas.openxmlformats.org/presentationml/2006/main">
  <p:tag name="ISPRING_PRESENTATION_TITLE" val="PowerPoint 演示文稿"/>
  <p:tag name="ISPRING_FIRST_PUBLISH" val="1"/>
  <p:tag name="KSO_WPP_MARK_KEY" val="7e0df795-0043-45e5-9705-9d0737bb983e"/>
  <p:tag name="COMMONDATA" val="eyJoZGlkIjoiOWU1NTQzMDY4YmU2YjQxMThjMmJmYzFjZDkwMWE4YzcifQ=="/>
</p:tagLst>
</file>

<file path=ppt/theme/theme1.xml><?xml version="1.0" encoding="utf-8"?>
<a:theme xmlns:a="http://schemas.openxmlformats.org/drawingml/2006/main" name="千图网海量PPT模板www.58pic.com​​">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千图网海量PPT模板www.58pic.com​​">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4110</Words>
  <Application>WPS 演示</Application>
  <PresentationFormat>宽屏</PresentationFormat>
  <Paragraphs>66</Paragraphs>
  <Slides>14</Slides>
  <Notes>23</Notes>
  <HiddenSlides>0</HiddenSlides>
  <MMClips>0</MMClips>
  <ScaleCrop>false</ScaleCrop>
  <HeadingPairs>
    <vt:vector size="6" baseType="variant">
      <vt:variant>
        <vt:lpstr>已用的字体</vt:lpstr>
      </vt:variant>
      <vt:variant>
        <vt:i4>13</vt:i4>
      </vt:variant>
      <vt:variant>
        <vt:lpstr>主题</vt:lpstr>
      </vt:variant>
      <vt:variant>
        <vt:i4>2</vt:i4>
      </vt:variant>
      <vt:variant>
        <vt:lpstr>幻灯片标题</vt:lpstr>
      </vt:variant>
      <vt:variant>
        <vt:i4>14</vt:i4>
      </vt:variant>
    </vt:vector>
  </HeadingPairs>
  <TitlesOfParts>
    <vt:vector size="29" baseType="lpstr">
      <vt:lpstr>Arial</vt:lpstr>
      <vt:lpstr>宋体</vt:lpstr>
      <vt:lpstr>Wingdings</vt:lpstr>
      <vt:lpstr>字魂35号-经典雅黑</vt:lpstr>
      <vt:lpstr>黑体</vt:lpstr>
      <vt:lpstr>思源黑体 CN ExtraLight</vt:lpstr>
      <vt:lpstr>思源黑体 CN Bold</vt:lpstr>
      <vt:lpstr>思源黑体 CN Medium</vt:lpstr>
      <vt:lpstr>等线</vt:lpstr>
      <vt:lpstr>微软雅黑</vt:lpstr>
      <vt:lpstr>Arial Unicode MS</vt:lpstr>
      <vt:lpstr>Calibri</vt:lpstr>
      <vt:lpstr>等线 Light</vt:lpstr>
      <vt:lpstr>千图网海量PPT模板www.58pic.com​​</vt:lpstr>
      <vt:lpstr>1_千图网海量PPT模板www.58pic.com​​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答辩PPT6</dc:title>
  <dc:creator>武汉理工大学团委</dc:creator>
  <cp:lastModifiedBy>铜画</cp:lastModifiedBy>
  <cp:revision>90</cp:revision>
  <dcterms:created xsi:type="dcterms:W3CDTF">2019-05-27T22:36:00Z</dcterms:created>
  <dcterms:modified xsi:type="dcterms:W3CDTF">2023-06-01T01:31:16Z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5A98CE509BBF45CA8E655BD0C33952B8_13</vt:lpwstr>
  </property>
  <property fmtid="{D5CDD505-2E9C-101B-9397-08002B2CF9AE}" pid="3" name="KSOProductBuildVer">
    <vt:lpwstr>2052-11.1.0.14309</vt:lpwstr>
  </property>
</Properties>
</file>

<file path=docProps/thumbnail.jpeg>
</file>